
<file path=[Content_Types].xml><?xml version="1.0" encoding="utf-8"?>
<Types xmlns="http://schemas.openxmlformats.org/package/2006/content-types">
  <Default Extension="xml" ContentType="application/vnd.openxmlformats-package.core-properties+xml"/>
  <Default Extension="rels" ContentType="application/vnd.openxmlformats-package.relationship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theme/theme1.xml" ContentType="application/vnd.openxmlformats-officedocument.theme+xml"/>
  <Override PartName="/ppt/slideMasters/slideMaster1.xml" ContentType="application/vnd.openxmlformats-officedocument.presentationml.slideMaster+xml"/>
  <Override PartName="/ppt/slideMasters/theme/theme2.xml" ContentType="application/vnd.openxmlformats-officedocument.theme+xml"/>
  <Override PartName="/ppt/slideLayouts/slideLayout1.xml" ContentType="application/vnd.openxmlformats-officedocument.presentationml.slideLayout+xml"/>
  <Override PartName="/ppt/notesMasters/notesMaster1.xml" ContentType="application/vnd.openxmlformats-officedocument.presentationml.notesMaster+xml"/>
  <Override PartName="/ppt/notesMasters/theme/theme3.xml" ContentType="application/vnd.openxmlformats-officedocument.theme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slides/slide1.xml" ContentType="application/vnd.openxmlformats-officedocument.presentationml.slide+xml"/>
  <Override PartName="/ppt/notesSlides/notesSlide1.xml" ContentType="application/vnd.openxmlformats-officedocument.presentationml.notesSlide+xml"/>
  <Override PartName="/ppt/slides/slide2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3.xml" ContentType="application/vnd.openxmlformats-officedocument.presentationml.slide+xml"/>
  <Override PartName="/ppt/notesSlides/notesSlide3.xml" ContentType="application/vnd.openxmlformats-officedocument.presentationml.notesSlide+xml"/>
  <Override PartName="/ppt/slides/slide4.xml" ContentType="application/vnd.openxmlformats-officedocument.presentationml.slide+xml"/>
  <Override PartName="/ppt/slides/charts/chart1.xml" ContentType="application/vnd.openxmlformats-officedocument.drawingml.chart+xml"/>
  <Override PartName="/ppt/notesSlides/notesSlide4.xml" ContentType="application/vnd.openxmlformats-officedocument.presentationml.notesSlide+xml"/>
  <Override PartName="/ppt/slides/slide5.xml" ContentType="application/vnd.openxmlformats-officedocument.presentationml.slide+xml"/>
  <Override PartName="/ppt/notesSlides/notesSlide5.xml" ContentType="application/vnd.openxmlformats-officedocument.presentationml.notesSlide+xml"/>
  <Override PartName="/ppt/slides/slide6.xml" ContentType="application/vnd.openxmlformats-officedocument.presentationml.slide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notesSlides/notesSlide7.xml" ContentType="application/vnd.openxmlformats-officedocument.presentationml.notesSlide+xml"/>
</Types>
</file>

<file path=_rels/.rels>&#65279;<?xml version="1.0" encoding="utf-8"?><Relationships xmlns="http://schemas.openxmlformats.org/package/2006/relationships"><Relationship Type="http://schemas.openxmlformats.org/package/2006/relationships/metadata/core-properties" Target="/docProps/core.xml" Id="R66d16252fc0f427b" /><Relationship Type="http://schemas.openxmlformats.org/officeDocument/2006/relationships/extended-properties" Target="/docProps/app.xml" Id="Rc4a94913175d4626" /><Relationship Type="http://schemas.openxmlformats.org/officeDocument/2006/relationships/officeDocument" Target="/ppt/presentation.xml" Id="R65758e77279d4d38" /></Relationships>
</file>

<file path=ppt/presentation.xml><?xml version="1.0" encoding="utf-8"?>
<p:presentation xmlns:p="http://schemas.openxmlformats.org/presentationml/2006/main">
  <p:sldMasterIdLst>
    <p:sldMasterId xmlns:r="http://schemas.openxmlformats.org/officeDocument/2006/relationships" id="2147483648" r:id="Ra059d0e20be74aaa"/>
  </p:sldMasterIdLst>
  <p:notesMasterIdLst>
    <p:notesMasterId xmlns:r="http://schemas.openxmlformats.org/officeDocument/2006/relationships" r:id="R34618be997ed4fb1"/>
  </p:notesMasterIdLst>
  <p:sldIdLst>
    <p:sldId xmlns:r="http://schemas.openxmlformats.org/officeDocument/2006/relationships" id="256" r:id="R2764c0b6aebe4195"/>
    <p:sldId xmlns:r="http://schemas.openxmlformats.org/officeDocument/2006/relationships" id="257" r:id="R760433084dc64636"/>
    <p:sldId xmlns:r="http://schemas.openxmlformats.org/officeDocument/2006/relationships" id="258" r:id="R8da9aa8d2c814185"/>
    <p:sldId xmlns:r="http://schemas.openxmlformats.org/officeDocument/2006/relationships" id="259" r:id="Rd562a0ecfb444c10"/>
    <p:sldId xmlns:r="http://schemas.openxmlformats.org/officeDocument/2006/relationships" id="260" r:id="R339d861a68f34ce7"/>
    <p:sldId xmlns:r="http://schemas.openxmlformats.org/officeDocument/2006/relationships" id="261" r:id="R52084768502145b6"/>
    <p:sldId xmlns:r="http://schemas.openxmlformats.org/officeDocument/2006/relationships" id="262" r:id="R5785a083313d41ab"/>
  </p:sldIdLst>
  <p:sldSz cx="12192000" cy="6858000"/>
  <p:notesSz cx="6858000" cy="9144000"/>
</p:presentation>
</file>

<file path=ppt/presProps.xml><?xml version="1.0" encoding="utf-8"?>
<p:presentationPr xmlns:p="http://schemas.openxmlformats.org/presentationml/2006/main">
  <p:extLst>
    <p:ext xmlns:p14="http://schemas.microsoft.com/office/powerpoint/2010/main" uri="{E76CE94A-603C-4142-B9EB-6D1370010A27}">
      <p14:discardImageEditData val="0"/>
    </p:ext>
    <p:ext xmlns:p14="http://schemas.microsoft.com/office/powerpoint/2010/main" uri="{D31A062A-798A-4329-ABDD-BBA856620510}">
      <p14:defaultImageDpi val="32767"/>
    </p:ext>
    <p:ext xmlns:p15="http://schemas.microsoft.com/office/powerpoint/2012/main" uri="{FD5EFAAD-0ECE-453E-9831-46B23BE46B34}">
      <p15:chartTrackingRefBased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_rels/presentation.xml.rels>&#65279;<?xml version="1.0" encoding="utf-8"?><Relationships xmlns="http://schemas.openxmlformats.org/package/2006/relationships"><Relationship Type="http://schemas.openxmlformats.org/officeDocument/2006/relationships/theme" Target="/ppt/theme/theme1.xml" Id="Rcfd2b99437ea4f01" /><Relationship Type="http://schemas.openxmlformats.org/officeDocument/2006/relationships/slideMaster" Target="/ppt/slideMasters/slideMaster1.xml" Id="Ra059d0e20be74aaa" /><Relationship Type="http://schemas.openxmlformats.org/officeDocument/2006/relationships/notesMaster" Target="/ppt/notesMasters/notesMaster1.xml" Id="R34618be997ed4fb1" /><Relationship Type="http://schemas.openxmlformats.org/officeDocument/2006/relationships/presProps" Target="/ppt/presProps.xml" Id="R536d0c3cb06a419a" /><Relationship Type="http://schemas.openxmlformats.org/officeDocument/2006/relationships/tableStyles" Target="/ppt/tableStyles.xml" Id="R58fa809df149463c" /><Relationship Type="http://schemas.openxmlformats.org/officeDocument/2006/relationships/slide" Target="/ppt/slides/slide1.xml" Id="R2764c0b6aebe4195" /><Relationship Type="http://schemas.openxmlformats.org/officeDocument/2006/relationships/slide" Target="/ppt/slides/slide2.xml" Id="R760433084dc64636" /><Relationship Type="http://schemas.openxmlformats.org/officeDocument/2006/relationships/slide" Target="/ppt/slides/slide3.xml" Id="R8da9aa8d2c814185" /><Relationship Type="http://schemas.openxmlformats.org/officeDocument/2006/relationships/slide" Target="/ppt/slides/slide4.xml" Id="Rd562a0ecfb444c10" /><Relationship Type="http://schemas.openxmlformats.org/officeDocument/2006/relationships/slide" Target="/ppt/slides/slide5.xml" Id="R339d861a68f34ce7" /><Relationship Type="http://schemas.openxmlformats.org/officeDocument/2006/relationships/slide" Target="/ppt/slides/slide6.xml" Id="R52084768502145b6" /><Relationship Type="http://schemas.openxmlformats.org/officeDocument/2006/relationships/slide" Target="/ppt/slides/slide7.xml" Id="R5785a083313d41ab" /></Relationships>
</file>

<file path=ppt/notesMasters/_rels/notesMaster1.xml.rels>&#65279;<?xml version="1.0" encoding="utf-8"?><Relationships xmlns="http://schemas.openxmlformats.org/package/2006/relationships"><Relationship Type="http://schemas.openxmlformats.org/officeDocument/2006/relationships/theme" Target="/ppt/notesMasters/theme/theme3.xml" Id="Rfbeb3722656d414d" /></Relationships>
</file>

<file path=ppt/notesMasters/notesMaster1.xml><?xml version="1.0" encoding="utf-8"?>
<p:notesMaster xmlns:p="http://schemas.openxmlformats.org/presentationml/2006/main">
  <p:cSld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Header Placeholder"/>
          <p:cNvSpPr/>
          <p:nvPr>
            <p:ph type="hdr" sz="quarter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3" name="Date Placeholder"/>
          <p:cNvSpPr/>
          <p:nvPr>
            <p:ph type="dt" sz="quarter" idx="1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Image Placeholder"/>
          <p:cNvSpPr/>
          <p:nvPr>
            <p:ph type="sldImg" idx="2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5" name="Notes Placeholder"/>
          <p:cNvSpPr/>
          <p:nvPr>
            <p:ph type="body" sz="quarter" idx="3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6" name="Footer Placeholder"/>
          <p:cNvSpPr/>
          <p:nvPr>
            <p:ph type="ftr" sz="quarter" idx="4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7" name="Slide Number Placeholder"/>
          <p:cNvSpPr/>
          <p:nvPr>
            <p:ph type="sldNum" sz="quarter" idx="5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xmlns:a="http://schemas.openxmlformats.org/drawingml/2006/main" marL="0" algn="l" defTabSz="914400" rtl="0" eaLnBrk="1" latinLnBrk="0" hangingPunct="1">
      <a:defRPr sz="1200" kern="1200"/>
    </a:lvl1pPr>
  </p:notesStyle>
</p:notesMaster>
</file>

<file path=ppt/notesMasters/theme/theme3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notesSlides/_rels/notesSlide1.xml.rels>&#65279;<?xml version="1.0" encoding="utf-8"?><Relationships xmlns="http://schemas.openxmlformats.org/package/2006/relationships"><Relationship Type="http://schemas.openxmlformats.org/officeDocument/2006/relationships/slide" Target="/ppt/slides/slide1.xml" Id="R7cd2e48b862c4de9" /><Relationship Type="http://schemas.openxmlformats.org/officeDocument/2006/relationships/notesMaster" Target="/ppt/notesMasters/notesMaster1.xml" Id="R20ad7660ddfd454e" /></Relationships>
</file>

<file path=ppt/notesSlides/_rels/notesSlide2.xml.rels>&#65279;<?xml version="1.0" encoding="utf-8"?><Relationships xmlns="http://schemas.openxmlformats.org/package/2006/relationships"><Relationship Type="http://schemas.openxmlformats.org/officeDocument/2006/relationships/slide" Target="/ppt/slides/slide2.xml" Id="R29187a00549a4cb4" /><Relationship Type="http://schemas.openxmlformats.org/officeDocument/2006/relationships/notesMaster" Target="/ppt/notesMasters/notesMaster1.xml" Id="R9ec3ed72f1a243e2" /></Relationships>
</file>

<file path=ppt/notesSlides/_rels/notesSlide3.xml.rels>&#65279;<?xml version="1.0" encoding="utf-8"?><Relationships xmlns="http://schemas.openxmlformats.org/package/2006/relationships"><Relationship Type="http://schemas.openxmlformats.org/officeDocument/2006/relationships/slide" Target="/ppt/slides/slide3.xml" Id="R2db1b775d0534cda" /><Relationship Type="http://schemas.openxmlformats.org/officeDocument/2006/relationships/notesMaster" Target="/ppt/notesMasters/notesMaster1.xml" Id="R7f61f7b0c9fc47d4" /></Relationships>
</file>

<file path=ppt/notesSlides/_rels/notesSlide4.xml.rels>&#65279;<?xml version="1.0" encoding="utf-8"?><Relationships xmlns="http://schemas.openxmlformats.org/package/2006/relationships"><Relationship Type="http://schemas.openxmlformats.org/officeDocument/2006/relationships/slide" Target="/ppt/slides/slide4.xml" Id="R90ca08c8a8814745" /><Relationship Type="http://schemas.openxmlformats.org/officeDocument/2006/relationships/notesMaster" Target="/ppt/notesMasters/notesMaster1.xml" Id="Ree8b89be14964812" /></Relationships>
</file>

<file path=ppt/notesSlides/_rels/notesSlide5.xml.rels>&#65279;<?xml version="1.0" encoding="utf-8"?><Relationships xmlns="http://schemas.openxmlformats.org/package/2006/relationships"><Relationship Type="http://schemas.openxmlformats.org/officeDocument/2006/relationships/slide" Target="/ppt/slides/slide5.xml" Id="R01374e306e4844ff" /><Relationship Type="http://schemas.openxmlformats.org/officeDocument/2006/relationships/notesMaster" Target="/ppt/notesMasters/notesMaster1.xml" Id="Rcf90f58eb6c54b23" /></Relationships>
</file>

<file path=ppt/notesSlides/_rels/notesSlide6.xml.rels>&#65279;<?xml version="1.0" encoding="utf-8"?><Relationships xmlns="http://schemas.openxmlformats.org/package/2006/relationships"><Relationship Type="http://schemas.openxmlformats.org/officeDocument/2006/relationships/slide" Target="/ppt/slides/slide6.xml" Id="Rc17720080bf04d9c" /><Relationship Type="http://schemas.openxmlformats.org/officeDocument/2006/relationships/notesMaster" Target="/ppt/notesMasters/notesMaster1.xml" Id="R51028a5c4c9240d4" /></Relationships>
</file>

<file path=ppt/notesSlides/_rels/notesSlide7.xml.rels>&#65279;<?xml version="1.0" encoding="utf-8"?><Relationships xmlns="http://schemas.openxmlformats.org/package/2006/relationships"><Relationship Type="http://schemas.openxmlformats.org/officeDocument/2006/relationships/slide" Target="/ppt/slides/slide7.xml" Id="R8095b1fbf8844e03" /><Relationship Type="http://schemas.openxmlformats.org/officeDocument/2006/relationships/notesMaster" Target="/ppt/notesMasters/notesMaster1.xml" Id="Ra7ac22e9118f42ff" /></Relationships>
</file>

<file path=ppt/notesSlides/notesSlide1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2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3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4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5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6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7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slideLayouts/_rels/slideLayout1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b2a3bafeb9da48d8" /></Relationships>
</file>

<file path=ppt/slideLayouts/slideLayout1.xml><?xml version="1.0" encoding="utf-8"?>
<p:sldLayout xmlns:p="http://schemas.openxmlformats.org/presentationml/2006/main" type="title">
  <p:cSld name="Title Slide"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</p:sldLayout>
</file>

<file path=ppt/slideMasters/_rels/slideMaster1.xml.rels>&#65279;<?xml version="1.0" encoding="utf-8"?><Relationships xmlns="http://schemas.openxmlformats.org/package/2006/relationships"><Relationship Type="http://schemas.openxmlformats.org/officeDocument/2006/relationships/theme" Target="/ppt/slideMasters/theme/theme2.xml" Id="R982f5d00cca74172" /><Relationship Type="http://schemas.openxmlformats.org/officeDocument/2006/relationships/slideLayout" Target="/ppt/slideLayouts/slideLayout1.xml" Id="Rd2160a00d31a4a16" /></Relationships>
</file>

<file path=ppt/slideMasters/slideMaster1.xml><?xml version="1.0" encoding="utf-8"?>
<p:sldMaster xmlns:p="http://schemas.openxmlformats.org/presentationml/2006/main">
  <p:cSld name="Master"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xmlns:r="http://schemas.openxmlformats.org/officeDocument/2006/relationships" id="2147483649" r:id="Rd2160a00d31a4a16"/>
  </p:sldLayoutIdLst>
  <p:txStyles>
    <p:titleStyle>
      <a:lvl1pPr xmlns:a="http://schemas.openxmlformats.org/drawingml/2006/main" algn="l">
        <a:lnSpc>
          <a:spcPct val="90000"/>
        </a:lnSpc>
        <a:spcBef>
          <a:spcPts val="0"/>
        </a:spcBef>
        <a:buNone/>
        <a:defRPr sz="4400">
          <a:solidFill>
            <a:schemeClr val="tx1"/>
          </a:solidFill>
          <a:latin typeface="+mj-lt"/>
          <a:ea typeface="+mj-lt"/>
          <a:cs typeface="+mj-lt"/>
        </a:defRPr>
      </a:lvl1pPr>
    </p:titleStyle>
    <p:bodyStyle>
      <a:lvl1pPr xmlns:a="http://schemas.openxmlformats.org/drawingml/2006/main" marL="228600" indent="-228600" algn="l">
        <a:lnSpc>
          <a:spcPct val="90000"/>
        </a:lnSpc>
        <a:spcBef>
          <a:spcPts val="1000"/>
        </a:spcBef>
        <a:buChar char="•"/>
        <a:defRPr sz="2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685800" indent="-228600" algn="l">
        <a:lnSpc>
          <a:spcPct val="90000"/>
        </a:lnSpc>
        <a:spcBef>
          <a:spcPts val="500"/>
        </a:spcBef>
        <a:buChar char="•"/>
        <a:defRPr sz="24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1143000" indent="-228600" algn="l">
        <a:lnSpc>
          <a:spcPct val="90000"/>
        </a:lnSpc>
        <a:spcBef>
          <a:spcPts val="500"/>
        </a:spcBef>
        <a:buChar char="•"/>
        <a:defRPr sz="20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600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20574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5146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9718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4290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886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9pPr>
    </p:bodyStyle>
    <p:otherStyle>
      <a:lvl1pPr xmlns:a="http://schemas.openxmlformats.org/drawingml/2006/main" marL="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457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914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371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18288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2860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743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200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657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9pPr>
    </p:otherStyle>
  </p:txStyles>
</p:sldMaster>
</file>

<file path=ppt/slideMasters/theme/theme2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slides/_rels/slide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3ca4a1df0f7d4008" /><Relationship Type="http://schemas.openxmlformats.org/officeDocument/2006/relationships/notesSlide" Target="/ppt/notesSlides/notesSlide1.xml" Id="R4e097ad83657426c" /></Relationships>
</file>

<file path=ppt/slides/_rels/slide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43899239e7de49e5" /><Relationship Type="http://schemas.openxmlformats.org/officeDocument/2006/relationships/notesSlide" Target="/ppt/notesSlides/notesSlide2.xml" Id="Rb55eb7e939874187" /></Relationships>
</file>

<file path=ppt/slides/_rels/slide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d6029ee5ec7a4db9" /><Relationship Type="http://schemas.openxmlformats.org/officeDocument/2006/relationships/notesSlide" Target="/ppt/notesSlides/notesSlide3.xml" Id="R654918256f2d4ad7" /></Relationships>
</file>

<file path=ppt/slides/_rels/slide4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f2d39c1947034156" /><Relationship Type="http://schemas.openxmlformats.org/officeDocument/2006/relationships/chart" Target="/ppt/slides/charts/chart1.xml" Id="R78a0aa0a32bb4faf" /><Relationship Type="http://schemas.openxmlformats.org/officeDocument/2006/relationships/notesSlide" Target="/ppt/notesSlides/notesSlide4.xml" Id="Rebec9a936e994d19" /></Relationships>
</file>

<file path=ppt/slides/_rels/slide5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507eec3f0da94977" /><Relationship Type="http://schemas.openxmlformats.org/officeDocument/2006/relationships/notesSlide" Target="/ppt/notesSlides/notesSlide5.xml" Id="R68ff818895f747ed" /></Relationships>
</file>

<file path=ppt/slides/_rels/slide6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ff31e1e2489c4230" /><Relationship Type="http://schemas.openxmlformats.org/officeDocument/2006/relationships/notesSlide" Target="/ppt/notesSlides/notesSlide6.xml" Id="R51f28096f8a04ad2" /></Relationships>
</file>

<file path=ppt/slides/_rels/slide7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a996643aeba7486d" /><Relationship Type="http://schemas.openxmlformats.org/officeDocument/2006/relationships/notesSlide" Target="/ppt/notesSlides/notesSlide7.xml" Id="R1043dd9db74d4aca" /></Relationships>
</file>

<file path=ppt/slides/charts/chart1.xml><?xml version="1.0" encoding="utf-8"?>
<c:chartSpace xmlns:c="http://schemas.openxmlformats.org/drawingml/2006/chart">
  <c:lang val="en-US"/>
  <c:chart>
    <c:plotArea>
      <c:barChart>
        <c:barDir val="col"/>
        <c:varyColors val="0"/>
        <c:ser>
          <c:idx val="0"/>
          <c:order val="0"/>
          <c:tx>
            <c:v>Kennzahl</c:v>
          </c:tx>
          <c:spPr>
            <a:solidFill xmlns:a="http://schemas.openxmlformats.org/drawingml/2006/main">
              <a:srgbClr val="2D6CDF"/>
            </a:solidFill>
          </c:spPr>
          <c:cat>
            <c:strLit>
              <c:ptCount val="4"/>
              <c:pt idx="0">
                <c:v>A</c:v>
              </c:pt>
              <c:pt idx="1">
                <c:v>B</c:v>
              </c:pt>
              <c:pt idx="2">
                <c:v>C</c:v>
              </c:pt>
              <c:pt idx="3">
                <c:v>D</c:v>
              </c:pt>
            </c:strLit>
          </c:cat>
          <c:val>
            <c:numLit>
              <c:formatCode>General</c:formatCode>
              <c:ptCount val="4"/>
              <c:pt idx="0">
                <c:v>42</c:v>
              </c:pt>
              <c:pt idx="1">
                <c:v>68</c:v>
              </c:pt>
              <c:pt idx="2">
                <c:v>55</c:v>
              </c:pt>
              <c:pt idx="3">
                <c:v>82</c:v>
              </c:pt>
            </c:numLit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  <c:showLeaderLines val="0"/>
        </c:dLbls>
        <c:axId val="48650112"/>
        <c:axId val="48672768"/>
      </c:barChart>
      <c:catAx>
        <c:axId val="48650112"/>
        <c:scaling>
          <c:orientation val="minMax"/>
        </c:scaling>
        <c:delete val="0"/>
        <c:axPos val="b"/>
        <c:numFmt formatCode="General"/>
        <c:majorTickMark val="none"/>
        <c:minorTickMark val="none"/>
        <c:spPr>
          <a:ln xmlns:a="http://schemas.openxmlformats.org/drawingml/2006/main" w="9525">
            <a:solidFill>
              <a:srgbClr val="D4D4D4"/>
            </a:solidFill>
            <a:prstDash val="solid"/>
          </a:ln>
        </c:spPr>
        <c:txPr>
          <a:bodyPr xmlns:a="http://schemas.openxmlformats.org/drawingml/2006/main" anchorCtr="1"/>
          <a:lstStyle xmlns:a="http://schemas.openxmlformats.org/drawingml/2006/main"/>
          <a:p xmlns:a="http://schemas.openxmlformats.org/drawingml/2006/main">
            <a:pPr>
              <a:defRPr>
                <a:solidFill>
                  <a:srgbClr val="666666"/>
                </a:solidFill>
              </a:defRPr>
            </a:pPr>
          </a:p>
        </c:txPr>
        <c:crossAx val="48672768"/>
      </c:catAx>
      <c:valAx>
        <c:axId val="48672768"/>
        <c:scaling>
          <c:orientation val="minMax"/>
        </c:scaling>
        <c:delete val="0"/>
        <c:axPos val="l"/>
        <c:majorGridlines>
          <c:spPr>
            <a:ln xmlns:a="http://schemas.openxmlformats.org/drawingml/2006/main" w="9525">
              <a:solidFill>
                <a:srgbClr val="D7E1EE"/>
              </a:solidFill>
              <a:prstDash val="solid"/>
            </a:ln>
          </c:spPr>
        </c:majorGridlines>
        <c:numFmt formatCode="General"/>
        <c:majorTickMark val="none"/>
        <c:minorTickMark val="none"/>
        <c:spPr>
          <a:ln xmlns:a="http://schemas.openxmlformats.org/drawingml/2006/main" w="9525">
            <a:solidFill>
              <a:srgbClr val="D4D4D4"/>
            </a:solidFill>
            <a:prstDash val="solid"/>
          </a:ln>
        </c:spPr>
        <c:txPr>
          <a:bodyPr xmlns:a="http://schemas.openxmlformats.org/drawingml/2006/main" anchorCtr="1"/>
          <a:lstStyle xmlns:a="http://schemas.openxmlformats.org/drawingml/2006/main"/>
          <a:p xmlns:a="http://schemas.openxmlformats.org/drawingml/2006/main">
            <a:pPr>
              <a:defRPr>
                <a:solidFill>
                  <a:srgbClr val="666666"/>
                </a:solidFill>
              </a:defRPr>
            </a:pPr>
          </a:p>
        </c:txPr>
        <c:crossAx val="48650112"/>
        <c:crossBetween val="between"/>
      </c:valAx>
    </c:plotArea>
    <c:plotVisOnly val="1"/>
  </c:chart>
</c:chartSpace>
</file>

<file path=ppt/slides/slide1.xml><?xml version="1.0" encoding="utf-8"?>
<p:sld xmlns:p="http://schemas.openxmlformats.org/presentationml/2006/main">
  <p:cSld>
    <p:bg>
      <p:bgPr>
        <a:solidFill xmlns:a="http://schemas.openxmlformats.org/drawingml/2006/main">
          <a:srgbClr val="12355B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245A3689-2400-432D-8CB1-AD9C5274ABE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7145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A6A6"/>
          </a:solidFill>
          <a:ln xmlns:a="http://schemas.openxmlformats.org/drawingml/2006/main" w="0">
            <a:solidFill>
              <a:srgbClr val="00A6A6"/>
            </a:solidFill>
            <a:prstDash val="solid"/>
          </a:ln>
        </p:spPr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721A85CB-CD07-40C3-92F2-5A721200183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666750"/>
            <a:ext cx="60960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050" b="1">
                <a:solidFill>
                  <a:srgbClr val="8CC8FF"/>
                </a:solidFill>
              </a:defRPr>
            </a:pPr>
            <a:r>
              <a:rPr sz="1050" b="1">
                <a:solidFill>
                  <a:srgbClr val="8CC8FF"/>
                </a:solidFill>
              </a:rPr>
              <a:t>BEARBEITBARE PRÄSENTATION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DB88C496-9BCF-47B2-83AF-ACCF0B51815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1714500"/>
            <a:ext cx="9906000" cy="1809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4200" b="1">
                <a:solidFill>
                  <a:srgbClr val="FFFFFF"/>
                </a:solidFill>
              </a:defRPr>
            </a:pPr>
            <a:r>
              <a:rPr sz="4200" b="1">
                <a:solidFill>
                  <a:srgbClr val="FFFFFF"/>
                </a:solidFill>
              </a:rPr>
              <a:t>Konferenzpräsentation</a:t>
            </a:r>
          </a:p>
        </p:txBody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21217237-EAA0-433F-B8A9-3F12FB32479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3714750"/>
            <a:ext cx="9906000" cy="809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0">
                <a:solidFill>
                  <a:srgbClr val="D8E7F8"/>
                </a:solidFill>
              </a:defRPr>
            </a:pPr>
            <a:r>
              <a:rPr sz="1800" b="0">
                <a:solidFill>
                  <a:srgbClr val="D8E7F8"/>
                </a:solidFill>
              </a:rPr>
              <a:t>Eine praktische Struktur für klare Entscheidungen und professionelle Kommunikation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64131975-A7D4-49C5-AEB0-BADAA36A58F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5905500"/>
            <a:ext cx="40005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00" b="1">
                <a:solidFill>
                  <a:srgbClr val="FFFFFF"/>
                </a:solidFill>
              </a:defRPr>
            </a:pPr>
            <a:r>
              <a:rPr sz="1200" b="1">
                <a:solidFill>
                  <a:srgbClr val="FFFFFF"/>
                </a:solidFill>
              </a:rPr>
              <a:t>OFFICE TEMPLATES HUB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0C2449FC-3767-4911-B87C-8D005B0DB45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715500" y="5143500"/>
            <a:ext cx="1619250" cy="1047750"/>
          </a:xfrm>
          <a:prstGeom xmlns:a="http://schemas.openxmlformats.org/drawingml/2006/main" prst="roundRect">
            <a:avLst>
              <a:gd name="adj" fmla="val 14545"/>
            </a:avLst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1651BC94-C0A4-43D4-8925-4D91FE1DAD4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858375" y="5400675"/>
            <a:ext cx="1333500" cy="571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100%</a:t>
            </a:r>
          </a:p>
          <a:p xmlns:a="http://schemas.openxmlformats.org/drawingml/2006/main">
            <a:pPr algn="ctr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EDITABLE</a:t>
            </a:r>
          </a:p>
        </p:txBody>
      </p:sp>
    </p:spTree>
    <p:extLst>
      <p:ext uri="{BB962C8B-B14F-4D97-AF65-F5344CB8AC3E}">
        <p14:creationId xmlns:p14="http://schemas.microsoft.com/office/powerpoint/2010/main" val="1375153850"/>
      </p:ext>
    </p:extLst>
  </p:cSld>
</p:sld>
</file>

<file path=ppt/slides/slide2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6540395F-99AF-407A-8114-7A78F57F8A6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Managementübersicht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2BC3F91A-2170-4711-B208-2474A27AE26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02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46B6C855-61EB-4DD9-9128-F7C214823AD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2F7FBD39-5EE4-4B0B-B4A2-005CA36DD0A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Kostenlose Vorlage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6FEBB4A9-7D02-4199-B264-F0EF0140773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381125"/>
            <a:ext cx="1066800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0">
                <a:solidFill>
                  <a:srgbClr val="5F6B7A"/>
                </a:solidFill>
              </a:defRPr>
            </a:pPr>
            <a:r>
              <a:rPr sz="1500" b="0">
                <a:solidFill>
                  <a:srgbClr val="5F6B7A"/>
                </a:solidFill>
              </a:rPr>
              <a:t>Ersetzen Sie die Beispielinhalte durch Ihre Angaben. Alle Texte, Diagramme und Formen bleiben bearbeitbar.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FED4CAA9-2A4E-4BC8-BF20-733AD02F25E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2286000"/>
            <a:ext cx="3333750" cy="2476500"/>
          </a:xfrm>
          <a:prstGeom xmlns:a="http://schemas.openxmlformats.org/drawingml/2006/main" prst="roundRect">
            <a:avLst>
              <a:gd name="adj" fmla="val 4615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E17C84E1-1D4D-4152-9E47-AE4F9E276CA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33450" y="2571750"/>
            <a:ext cx="2762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>
                <a:solidFill>
                  <a:srgbClr val="2D6CDF"/>
                </a:solidFill>
              </a:defRPr>
            </a:pPr>
            <a:r>
              <a:rPr sz="1650" b="1">
                <a:solidFill>
                  <a:srgbClr val="2D6CDF"/>
                </a:solidFill>
              </a:rPr>
              <a:t>Kontext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39DD311D-A9DD-4263-B4FB-1A9FB5F5288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33450" y="3190875"/>
            <a:ext cx="276225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172033"/>
                </a:solidFill>
              </a:defRPr>
            </a:pPr>
            <a:r>
              <a:rPr sz="1350" b="0">
                <a:solidFill>
                  <a:srgbClr val="172033"/>
                </a:solidFill>
              </a:rPr>
              <a:t>Beschreiben Sie Situation, Zielgruppe und Anlass dieser Präsentation.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0DDBF76F-B269-4837-B76E-B6595966216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86250" y="2286000"/>
            <a:ext cx="3333750" cy="2476500"/>
          </a:xfrm>
          <a:prstGeom xmlns:a="http://schemas.openxmlformats.org/drawingml/2006/main" prst="roundRect">
            <a:avLst>
              <a:gd name="adj" fmla="val 4615"/>
            </a:avLst>
          </a:prstGeom>
          <a:solidFill xmlns:a="http://schemas.openxmlformats.org/drawingml/2006/main">
            <a:srgbClr val="EAF2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30746029-4A87-495F-8878-C59536480E5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33900" y="2571750"/>
            <a:ext cx="2762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>
                <a:solidFill>
                  <a:srgbClr val="2D6CDF"/>
                </a:solidFill>
              </a:defRPr>
            </a:pPr>
            <a:r>
              <a:rPr sz="1650" b="1">
                <a:solidFill>
                  <a:srgbClr val="2D6CDF"/>
                </a:solidFill>
              </a:rPr>
              <a:t>Hauptziel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0E0B1A02-1620-4014-90C7-14B11983BC4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33900" y="3190875"/>
            <a:ext cx="276225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172033"/>
                </a:solidFill>
              </a:defRPr>
            </a:pPr>
            <a:r>
              <a:rPr sz="1350" b="0">
                <a:solidFill>
                  <a:srgbClr val="172033"/>
                </a:solidFill>
              </a:rPr>
              <a:t>Nennen Sie das Ergebnis, das diese Präsentation ermöglichen soll.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27FED5C4-7D0E-42B0-BB7F-DA844470AF5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86700" y="2286000"/>
            <a:ext cx="3333750" cy="2476500"/>
          </a:xfrm>
          <a:prstGeom xmlns:a="http://schemas.openxmlformats.org/drawingml/2006/main" prst="roundRect">
            <a:avLst>
              <a:gd name="adj" fmla="val 4615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1BED852E-FDE7-4D4D-B0E2-25EF5A6C472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34350" y="2571750"/>
            <a:ext cx="2762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>
                <a:solidFill>
                  <a:srgbClr val="2D6CDF"/>
                </a:solidFill>
              </a:defRPr>
            </a:pPr>
            <a:r>
              <a:rPr sz="1650" b="1">
                <a:solidFill>
                  <a:srgbClr val="2D6CDF"/>
                </a:solidFill>
              </a:rPr>
              <a:t>Erforderliche Entscheidung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0F3BA999-0A52-43D2-A124-97450080855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34350" y="3190875"/>
            <a:ext cx="276225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172033"/>
                </a:solidFill>
              </a:defRPr>
            </a:pPr>
            <a:r>
              <a:rPr sz="1350" b="0">
                <a:solidFill>
                  <a:srgbClr val="172033"/>
                </a:solidFill>
              </a:rPr>
              <a:t>Beschreiben Sie die erforderliche Freigabe, Wahl oder Zusage.</a:t>
            </a:r>
          </a:p>
        </p:txBody>
      </p:sp>
    </p:spTree>
    <p:extLst>
      <p:ext uri="{BB962C8B-B14F-4D97-AF65-F5344CB8AC3E}">
        <p14:creationId xmlns:p14="http://schemas.microsoft.com/office/powerpoint/2010/main" val="1549263136"/>
      </p:ext>
    </p:extLst>
  </p:cSld>
</p:sld>
</file>

<file path=ppt/slides/slide3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A2FB8D9A-27D0-4DBD-81C5-492695E7F85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Ziele und Erfolgskennzahlen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6E77E3E7-B777-4478-B5C6-DC793CA5DD7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03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8FEA35EA-D293-4C7B-A0C4-52AF1173958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2F8AD220-59FD-40A3-A1E6-F0E1999E40D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Kostenlose Vorlage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30EB4179-FDB9-49E1-BDEE-A1595E5B8A5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1619250"/>
            <a:ext cx="714375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>
                <a:solidFill>
                  <a:srgbClr val="00A6A6"/>
                </a:solidFill>
              </a:defRPr>
            </a:pPr>
            <a:r>
              <a:rPr sz="2550" b="1">
                <a:solidFill>
                  <a:srgbClr val="00A6A6"/>
                </a:solidFill>
              </a:rPr>
              <a:t>01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B4C2482B-C5D9-4DB3-9996-9CBAFC149BF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1619250"/>
            <a:ext cx="34290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12355B"/>
                </a:solidFill>
              </a:defRPr>
            </a:pPr>
            <a:r>
              <a:rPr sz="1800" b="1">
                <a:solidFill>
                  <a:srgbClr val="12355B"/>
                </a:solidFill>
              </a:rPr>
              <a:t>Hauptziel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913F35E4-20F3-4190-B986-BC9B3A713EE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2047875"/>
            <a:ext cx="4095750" cy="428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5F6B7A"/>
                </a:solidFill>
              </a:defRPr>
            </a:pPr>
            <a:r>
              <a:rPr sz="1350" b="0">
                <a:solidFill>
                  <a:srgbClr val="5F6B7A"/>
                </a:solidFill>
              </a:rPr>
              <a:t>Konkretes Ergebnis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B2517D34-6969-45F3-AF96-E4CA3D2C1A5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1809750"/>
            <a:ext cx="4000500" cy="171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47E95A5D-6816-4674-9A00-4C3C1CC6FBB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3000375"/>
            <a:ext cx="714375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>
                <a:solidFill>
                  <a:srgbClr val="00A6A6"/>
                </a:solidFill>
              </a:defRPr>
            </a:pPr>
            <a:r>
              <a:rPr sz="2550" b="1">
                <a:solidFill>
                  <a:srgbClr val="00A6A6"/>
                </a:solidFill>
              </a:rPr>
              <a:t>02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CEE42E9F-3CAE-496C-B695-5FA0DEEC59B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3000375"/>
            <a:ext cx="34290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12355B"/>
                </a:solidFill>
              </a:defRPr>
            </a:pPr>
            <a:r>
              <a:rPr sz="1800" b="1">
                <a:solidFill>
                  <a:srgbClr val="12355B"/>
                </a:solidFill>
              </a:rPr>
              <a:t>Erfolgskennzahl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6FD7A0B3-4309-403C-9B2D-0EE909D47E7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3429000"/>
            <a:ext cx="4095750" cy="428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5F6B7A"/>
                </a:solidFill>
              </a:defRPr>
            </a:pPr>
            <a:r>
              <a:rPr sz="1350" b="0">
                <a:solidFill>
                  <a:srgbClr val="5F6B7A"/>
                </a:solidFill>
              </a:rPr>
              <a:t>Messung des Fortschritts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EF4D5053-0AD9-4279-AD85-08551AF461D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3190875"/>
            <a:ext cx="4000500" cy="171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A6A6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B6047212-3F09-4C50-836F-6F00C8913D3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4381500"/>
            <a:ext cx="714375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>
                <a:solidFill>
                  <a:srgbClr val="00A6A6"/>
                </a:solidFill>
              </a:defRPr>
            </a:pPr>
            <a:r>
              <a:rPr sz="2550" b="1">
                <a:solidFill>
                  <a:srgbClr val="00A6A6"/>
                </a:solidFill>
              </a:rPr>
              <a:t>03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3F1DCFDB-3691-48AF-8FF8-4F0434C1A34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4381500"/>
            <a:ext cx="34290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12355B"/>
                </a:solidFill>
              </a:defRPr>
            </a:pPr>
            <a:r>
              <a:rPr sz="1800" b="1">
                <a:solidFill>
                  <a:srgbClr val="12355B"/>
                </a:solidFill>
              </a:rPr>
              <a:t>Verantwortlich</a:t>
            </a:r>
          </a:p>
        </p:txBody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DF1E0114-E18B-4AC1-9B52-DD690189896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4810125"/>
            <a:ext cx="4095750" cy="428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5F6B7A"/>
                </a:solidFill>
              </a:defRPr>
            </a:pPr>
            <a:r>
              <a:rPr sz="1350" b="0">
                <a:solidFill>
                  <a:srgbClr val="5F6B7A"/>
                </a:solidFill>
              </a:rPr>
              <a:t>Verantwortliche Rolle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F1EC67EC-3DBF-47FD-B628-C3F977F9701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4572000"/>
            <a:ext cx="4000500" cy="171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47A00"/>
          </a:solidFill>
          <a:ln xmlns:a="http://schemas.openxmlformats.org/drawingml/2006/main" w="0">
            <a:noFill/>
            <a:prstDash val="solid"/>
          </a:ln>
        </p:spPr>
      </p:sp>
    </p:spTree>
    <p:extLst>
      <p:ext uri="{BB962C8B-B14F-4D97-AF65-F5344CB8AC3E}">
        <p14:creationId xmlns:p14="http://schemas.microsoft.com/office/powerpoint/2010/main" val="9636890"/>
      </p:ext>
    </p:extLst>
  </p:cSld>
</p:sld>
</file>

<file path=ppt/slides/slide4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5BFE0F35-138D-44A1-9EC7-3B6A8E1A0F3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Nachweise und zentrale Erkenntnisse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5B071753-04DD-4578-A5A9-45270D7A21B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04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53E1CEDA-4913-4DA4-8715-037177ABA90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EF11480C-1E9D-48A8-8F0A-7598583D56D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Kostenlose Vorlage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70365F68-1C11-4B89-B9C0-1EA584998E7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428750"/>
            <a:ext cx="37147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2D6CDF"/>
                </a:solidFill>
              </a:defRPr>
            </a:pPr>
            <a:r>
              <a:rPr sz="1800" b="1">
                <a:solidFill>
                  <a:srgbClr val="2D6CDF"/>
                </a:solidFill>
              </a:rPr>
              <a:t>Zentrale Erkenntnis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41384ABA-5A49-4C89-B693-C78AA6B4C26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952625"/>
            <a:ext cx="4191000" cy="1428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0">
                <a:solidFill>
                  <a:srgbClr val="172033"/>
                </a:solidFill>
              </a:defRPr>
            </a:pPr>
            <a:r>
              <a:rPr sz="1650" b="0">
                <a:solidFill>
                  <a:srgbClr val="172033"/>
                </a:solidFill>
              </a:rPr>
              <a:t>Fassen Sie die wichtigsten Nachweise zusammen und erklären Sie ihre Bedeutung.</a:t>
            </a:r>
          </a:p>
        </p:txBody>
      </p:sp>
      <p:graphicFrame>
        <p:nvGraphicFramePr>
          <p:cNvPr id="15" name="Chart"/>
          <p:cNvGraphicFramePr/>
          <p:nvPr/>
        </p:nvGraphicFramePr>
        <p:xfrm>
          <a:off xmlns:a="http://schemas.openxmlformats.org/drawingml/2006/main" x="5524500" y="1571625"/>
          <a:ext xmlns:a="http://schemas.openxmlformats.org/drawingml/2006/main" cx="5524500" cy="34290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78a0aa0a32bb4faf"/>
          </a:graphicData>
        </a:graphic>
      </p:graphicFrame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9479948F-F0A5-4B26-98B0-381610FFD4D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24500" y="5191125"/>
            <a:ext cx="55245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125" b="0">
                <a:solidFill>
                  <a:srgbClr val="5F6B7A"/>
                </a:solidFill>
              </a:defRPr>
            </a:pPr>
            <a:r>
              <a:rPr sz="1125" b="0">
                <a:solidFill>
                  <a:srgbClr val="5F6B7A"/>
                </a:solidFill>
              </a:rPr>
              <a:t>Ersetzen Sie die Beispielwerte durch geprüfte Daten.</a:t>
            </a:r>
          </a:p>
        </p:txBody>
      </p:sp>
    </p:spTree>
    <p:extLst>
      <p:ext uri="{BB962C8B-B14F-4D97-AF65-F5344CB8AC3E}">
        <p14:creationId xmlns:p14="http://schemas.microsoft.com/office/powerpoint/2010/main" val="161981354"/>
      </p:ext>
    </p:extLst>
  </p:cSld>
</p:sld>
</file>

<file path=ppt/slides/slide5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B8F991D7-BFDC-4E5E-A6E0-BBE30E9F54D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Vorgehen und Zeitplan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B43D2B5E-2730-4C70-A939-3E9579E84D8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05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80B59E9F-3BB4-45B2-9537-005D2B23CA9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A32A9BFB-BB1D-46FC-BC1B-363062758B5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Kostenlose Vorlage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48E47050-C2FA-4B72-A3A4-F790BB9D62B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333625" y="2724150"/>
            <a:ext cx="123825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7E1EE"/>
          </a:solidFill>
          <a:ln xmlns:a="http://schemas.openxmlformats.org/drawingml/2006/main" w="0">
            <a:solidFill>
              <a:srgbClr val="D7E1EE"/>
            </a:solidFill>
            <a:prstDash val="solid"/>
          </a:ln>
        </p:spPr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3BC7399D-B6F4-42AF-BABD-C84B22BF785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52500" y="2143125"/>
            <a:ext cx="14287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F7BF7CA3-D30D-40C0-B0F3-10C896897CD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428750" y="2333625"/>
            <a:ext cx="476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100" b="1">
                <a:solidFill>
                  <a:srgbClr val="2D6CDF"/>
                </a:solidFill>
              </a:defRPr>
            </a:pPr>
            <a:r>
              <a:rPr sz="2100" b="1">
                <a:solidFill>
                  <a:srgbClr val="2D6CDF"/>
                </a:solidFill>
              </a:rPr>
              <a:t>1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09E5A05B-4FA7-40B1-807A-4516E32DD72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9625" y="3667125"/>
            <a:ext cx="171450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350" b="1">
                <a:solidFill>
                  <a:srgbClr val="12355B"/>
                </a:solidFill>
              </a:defRPr>
            </a:pPr>
            <a:r>
              <a:rPr sz="1350" b="1">
                <a:solidFill>
                  <a:srgbClr val="12355B"/>
                </a:solidFill>
              </a:rPr>
              <a:t>Kontext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C9326BA1-DD3F-4A6A-826D-A3E4DFE21EE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905375" y="2724150"/>
            <a:ext cx="123825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7E1EE"/>
          </a:solidFill>
          <a:ln xmlns:a="http://schemas.openxmlformats.org/drawingml/2006/main" w="0">
            <a:solidFill>
              <a:srgbClr val="D7E1EE"/>
            </a:solidFill>
            <a:prstDash val="solid"/>
          </a:ln>
        </p:spPr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C7130ADF-A753-40CF-80D8-231DF849147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524250" y="2143125"/>
            <a:ext cx="14287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22882246-A267-4F68-B255-B918BA379B3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0" y="2333625"/>
            <a:ext cx="476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100" b="1">
                <a:solidFill>
                  <a:srgbClr val="2D6CDF"/>
                </a:solidFill>
              </a:defRPr>
            </a:pPr>
            <a:r>
              <a:rPr sz="2100" b="1">
                <a:solidFill>
                  <a:srgbClr val="2D6CDF"/>
                </a:solidFill>
              </a:rPr>
              <a:t>2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F8E84D0F-7BFC-4130-AE90-1A9FBC14D4B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381375" y="3667125"/>
            <a:ext cx="171450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350" b="1">
                <a:solidFill>
                  <a:srgbClr val="12355B"/>
                </a:solidFill>
              </a:defRPr>
            </a:pPr>
            <a:r>
              <a:rPr sz="1350" b="1">
                <a:solidFill>
                  <a:srgbClr val="12355B"/>
                </a:solidFill>
              </a:rPr>
              <a:t>Ziele und Erfolgskennzahlen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5699E782-2559-4605-80CF-3821B438649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477125" y="2724150"/>
            <a:ext cx="123825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7E1EE"/>
          </a:solidFill>
          <a:ln xmlns:a="http://schemas.openxmlformats.org/drawingml/2006/main" w="0">
            <a:solidFill>
              <a:srgbClr val="D7E1EE"/>
            </a:solidFill>
            <a:prstDash val="solid"/>
          </a:ln>
        </p:spPr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4FBE4541-4DAB-4FB7-AE8B-504C62BE742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0" y="2143125"/>
            <a:ext cx="14287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FCBA611B-FC74-4F5A-BE29-DD1CD4E6723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572250" y="2333625"/>
            <a:ext cx="476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100" b="1">
                <a:solidFill>
                  <a:srgbClr val="2D6CDF"/>
                </a:solidFill>
              </a:defRPr>
            </a:pPr>
            <a:r>
              <a:rPr sz="2100" b="1">
                <a:solidFill>
                  <a:srgbClr val="2D6CDF"/>
                </a:solidFill>
              </a:rPr>
              <a:t>3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D7BD4BC1-15B8-45A2-87FD-56190897BB0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953125" y="3667125"/>
            <a:ext cx="171450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350" b="1">
                <a:solidFill>
                  <a:srgbClr val="12355B"/>
                </a:solidFill>
              </a:defRPr>
            </a:pPr>
            <a:r>
              <a:rPr sz="1350" b="1">
                <a:solidFill>
                  <a:srgbClr val="12355B"/>
                </a:solidFill>
              </a:rPr>
              <a:t>Aktionsplan</a:t>
            </a:r>
          </a:p>
        </p:txBody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87C35FD2-CA60-4F2D-B323-276D8BEF9A7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667750" y="2143125"/>
            <a:ext cx="14287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2D6CD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EACD2C4B-75DF-4E25-B047-A5DBCCF7B30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144000" y="2333625"/>
            <a:ext cx="476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100" b="1">
                <a:solidFill>
                  <a:srgbClr val="FFFFFF"/>
                </a:solidFill>
              </a:defRPr>
            </a:pPr>
            <a:r>
              <a:rPr sz="2100" b="1">
                <a:solidFill>
                  <a:srgbClr val="FFFFFF"/>
                </a:solidFill>
              </a:rPr>
              <a:t>4</a:t>
            </a:r>
          </a:p>
        </p:txBody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3E1A8009-A925-48E5-ABC4-1CD98ADD9A1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24875" y="3667125"/>
            <a:ext cx="171450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350" b="1">
                <a:solidFill>
                  <a:srgbClr val="12355B"/>
                </a:solidFill>
              </a:defRPr>
            </a:pPr>
            <a:r>
              <a:rPr sz="1350" b="1">
                <a:solidFill>
                  <a:srgbClr val="12355B"/>
                </a:solidFill>
              </a:rPr>
              <a:t>Entscheidungen und nächste Schritte</a:t>
            </a:r>
          </a:p>
        </p:txBody>
      </p:sp>
    </p:spTree>
    <p:extLst>
      <p:ext uri="{BB962C8B-B14F-4D97-AF65-F5344CB8AC3E}">
        <p14:creationId xmlns:p14="http://schemas.microsoft.com/office/powerpoint/2010/main" val="1845514445"/>
      </p:ext>
    </p:extLst>
  </p:cSld>
</p:sld>
</file>

<file path=ppt/slides/slide6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1" name="">
            <a:extLst xmlns:a="http://schemas.openxmlformats.org/drawingml/2006/main">
              <a:ext uri="{FF2B5EF4-FFF2-40B4-BE49-F238E27FC236}">
                <a16:creationId xmlns:a16="http://schemas.microsoft.com/office/drawing/2014/main" id="{CB66166C-B711-4B88-9978-011800A9A64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Risiken und Gegenmaßnahmen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F9ADB35C-CFA2-43AA-9FD0-CB42124326D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06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1B7F7071-E06F-4CC1-B664-FAD63E5D273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0415DF8D-208A-4A6B-9918-949EBD498C7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Kostenlose Vorlage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B40316BC-F7D3-42FF-A7E9-F4FEA916FF3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" y="1571625"/>
            <a:ext cx="285750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FFFFFF"/>
                </a:solidFill>
              </a:defRPr>
            </a:pPr>
            <a:r>
              <a:rPr sz="1350" b="1">
                <a:solidFill>
                  <a:srgbClr val="FFFFFF"/>
                </a:solidFill>
              </a:rPr>
              <a:t>Risk / issue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FE2E651B-4226-4C3E-99E3-16B5E0A4324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810000" y="1571625"/>
            <a:ext cx="219075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FFFFFF"/>
                </a:solidFill>
              </a:defRPr>
            </a:pPr>
            <a:r>
              <a:rPr sz="1350" b="1">
                <a:solidFill>
                  <a:srgbClr val="FFFFFF"/>
                </a:solidFill>
              </a:rPr>
              <a:t>Impact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CFBA6ACC-52A6-4C71-85D2-17160B61131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0" y="1571625"/>
            <a:ext cx="476250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FFFFFF"/>
                </a:solidFill>
              </a:defRPr>
            </a:pPr>
            <a:r>
              <a:rPr sz="1350" b="1">
                <a:solidFill>
                  <a:srgbClr val="FFFFFF"/>
                </a:solidFill>
              </a:rPr>
              <a:t>Response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EF6F5DE3-DB42-41E8-960F-0E167273A85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428750"/>
            <a:ext cx="10572750" cy="6191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2355B"/>
          </a:solidFill>
          <a:ln xmlns:a="http://schemas.openxmlformats.org/drawingml/2006/main" w="0">
            <a:solidFill>
              <a:srgbClr val="12355B"/>
            </a:solidFill>
            <a:prstDash val="solid"/>
          </a:ln>
        </p:spPr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CB102803-EEA5-448D-AC96-48F3845CFDE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2143125"/>
            <a:ext cx="10572750" cy="876300"/>
          </a:xfrm>
          <a:prstGeom xmlns:a="http://schemas.openxmlformats.org/drawingml/2006/main" prst="roundRect">
            <a:avLst>
              <a:gd name="adj" fmla="val 6522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4FD0C402-1FAB-44E3-980A-80D0D9F2C0E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2381250"/>
            <a:ext cx="271462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Risiko oder Einschränkung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1E0288B0-8C7C-4413-8132-279BA4F9117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905250" y="2381250"/>
            <a:ext cx="2000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Auswirkung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48ED8563-62F9-498C-97F1-07E7067EE89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0" y="2381250"/>
            <a:ext cx="4667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Maßnahme und Verantwortlicher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1181006E-CE1E-4B50-A188-DA45F785269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3238500"/>
            <a:ext cx="10572750" cy="876300"/>
          </a:xfrm>
          <a:prstGeom xmlns:a="http://schemas.openxmlformats.org/drawingml/2006/main" prst="roundRect">
            <a:avLst>
              <a:gd name="adj" fmla="val 6522"/>
            </a:avLst>
          </a:prstGeom>
          <a:solidFill xmlns:a="http://schemas.openxmlformats.org/drawingml/2006/main">
            <a:srgbClr val="F2F6FB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83E80E0B-41C0-4A84-A997-A3F0589DD14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3476625"/>
            <a:ext cx="271462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Abhängigkeit</a:t>
            </a:r>
          </a:p>
        </p:txBody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52FF027A-7E2C-47E6-8FF6-4222431EAA3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905250" y="3476625"/>
            <a:ext cx="2000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Auswirkung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48683AC0-8C99-4069-AF88-58605E6E2A2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0" y="3476625"/>
            <a:ext cx="4667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Maßnahme und Verantwortlicher</a:t>
            </a:r>
          </a:p>
        </p:txBody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61353BB0-A86A-4103-9A2B-269BE185F2F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333875"/>
            <a:ext cx="10572750" cy="876300"/>
          </a:xfrm>
          <a:prstGeom xmlns:a="http://schemas.openxmlformats.org/drawingml/2006/main" prst="roundRect">
            <a:avLst>
              <a:gd name="adj" fmla="val 6522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50CD69F1-9772-4546-B9BF-DF8401F3F3A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4572000"/>
            <a:ext cx="271462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Annahme</a:t>
            </a:r>
          </a:p>
        </p:txBody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3BC9F28E-1EC4-4718-A95D-DF490A1D5B7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905250" y="4572000"/>
            <a:ext cx="2000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Auswirkung</a:t>
            </a:r>
          </a:p>
        </p:txBody>
      </p:sp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1F9E53E6-87E3-4E11-B8C9-E76E84BD652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0" y="4572000"/>
            <a:ext cx="4667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Validierungsmaßnahme</a:t>
            </a:r>
          </a:p>
        </p:txBody>
      </p:sp>
    </p:spTree>
    <p:extLst>
      <p:ext uri="{BB962C8B-B14F-4D97-AF65-F5344CB8AC3E}">
        <p14:creationId xmlns:p14="http://schemas.microsoft.com/office/powerpoint/2010/main" val="772635282"/>
      </p:ext>
    </p:extLst>
  </p:cSld>
</p:sld>
</file>

<file path=ppt/slides/slide7.xml><?xml version="1.0" encoding="utf-8"?>
<p:sld xmlns:p="http://schemas.openxmlformats.org/presentationml/2006/main">
  <p:cSld>
    <p:bg>
      <p:bgPr>
        <a:solidFill xmlns:a="http://schemas.openxmlformats.org/drawingml/2006/main">
          <a:srgbClr val="12355B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902D5234-7E03-4781-A11F-56CDA113345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666750"/>
            <a:ext cx="9334500" cy="571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000" b="1">
                <a:solidFill>
                  <a:srgbClr val="FFFFFF"/>
                </a:solidFill>
              </a:defRPr>
            </a:pPr>
            <a:r>
              <a:rPr sz="3000" b="1">
                <a:solidFill>
                  <a:srgbClr val="FFFFFF"/>
                </a:solidFill>
              </a:rPr>
              <a:t>Entscheidungen und nächste Schritte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5AAD0944-698F-40FF-A538-2BD14970F63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1666875"/>
            <a:ext cx="40005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8CC8FF"/>
                </a:solidFill>
              </a:defRPr>
            </a:pPr>
            <a:r>
              <a:rPr sz="1800" b="1">
                <a:solidFill>
                  <a:srgbClr val="8CC8FF"/>
                </a:solidFill>
              </a:rPr>
              <a:t>Erforderliche Entscheidung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38D5F125-D7C6-40F9-98A9-C21E445D21F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2190750"/>
            <a:ext cx="6477000" cy="666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75" b="0">
                <a:solidFill>
                  <a:srgbClr val="FFFFFF"/>
                </a:solidFill>
              </a:defRPr>
            </a:pPr>
            <a:r>
              <a:rPr sz="1875" b="0">
                <a:solidFill>
                  <a:srgbClr val="FFFFFF"/>
                </a:solidFill>
              </a:rPr>
              <a:t>Formulieren Sie die benötigte Entscheidung oder Freigabe genau.</a:t>
            </a:r>
          </a:p>
        </p:txBody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92B7814D-C197-48B9-9B70-08B2C665F3E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3667125"/>
            <a:ext cx="31432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2D6CDF"/>
          </a:solidFill>
          <a:ln xmlns:a="http://schemas.openxmlformats.org/drawingml/2006/main" w="9525">
            <a:solidFill>
              <a:srgbClr val="2D6CDF"/>
            </a:solidFill>
            <a:prstDash val="solid"/>
          </a:ln>
        </p:spPr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8AB942CD-A2D5-47E4-90CD-9AED6F23BE4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52500" y="3905250"/>
            <a:ext cx="26670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BBD8F4"/>
                </a:solidFill>
              </a:defRPr>
            </a:pPr>
            <a:r>
              <a:rPr sz="1350" b="1">
                <a:solidFill>
                  <a:srgbClr val="BBD8F4"/>
                </a:solidFill>
              </a:rPr>
              <a:t>Maßnahme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C574F1C7-DD1C-485B-90C6-ABD525CC063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52500" y="4352925"/>
            <a:ext cx="266700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Nächste Maßnahme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36492DAA-7A92-4EB6-BF33-D11EA8656BA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152900" y="3667125"/>
            <a:ext cx="31432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1A4774"/>
          </a:solidFill>
          <a:ln xmlns:a="http://schemas.openxmlformats.org/drawingml/2006/main" w="9525">
            <a:solidFill>
              <a:srgbClr val="32628E"/>
            </a:solidFill>
            <a:prstDash val="solid"/>
          </a:ln>
        </p:spPr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3B3FBEFC-EF12-44D8-B5DB-53319D1F73F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381500" y="3905250"/>
            <a:ext cx="26670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BBD8F4"/>
                </a:solidFill>
              </a:defRPr>
            </a:pPr>
            <a:r>
              <a:rPr sz="1350" b="1">
                <a:solidFill>
                  <a:srgbClr val="BBD8F4"/>
                </a:solidFill>
              </a:rPr>
              <a:t>Verantwortlich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E3AC2857-979C-41BD-BACC-CF60088E666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381500" y="4352925"/>
            <a:ext cx="266700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Name / Funktion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F68BF425-A7F8-4437-80D2-AFF4FEBAEC7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581900" y="3667125"/>
            <a:ext cx="31432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1A4774"/>
          </a:solidFill>
          <a:ln xmlns:a="http://schemas.openxmlformats.org/drawingml/2006/main" w="9525">
            <a:solidFill>
              <a:srgbClr val="32628E"/>
            </a:solidFill>
            <a:prstDash val="solid"/>
          </a:ln>
        </p:spPr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B7F492E8-FB5E-4356-BFE4-FFFBC760255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10500" y="3905250"/>
            <a:ext cx="26670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BBD8F4"/>
                </a:solidFill>
              </a:defRPr>
            </a:pPr>
            <a:r>
              <a:rPr sz="1350" b="1">
                <a:solidFill>
                  <a:srgbClr val="BBD8F4"/>
                </a:solidFill>
              </a:rPr>
              <a:t>Fällig am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98B98981-DFD3-4AE8-9ECF-71EBF586AF6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10500" y="4352925"/>
            <a:ext cx="266700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JJJJ-MM-TT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0CA170FD-570F-438E-9AF6-7E7E4520456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5953125"/>
            <a:ext cx="457200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FFFFFF"/>
                </a:solidFill>
              </a:defRPr>
            </a:pPr>
            <a:r>
              <a:rPr sz="1350" b="1">
                <a:solidFill>
                  <a:srgbClr val="FFFFFF"/>
                </a:solidFill>
              </a:rPr>
              <a:t>Bereit zur Präsentation</a:t>
            </a:r>
          </a:p>
        </p:txBody>
      </p:sp>
    </p:spTree>
    <p:extLst>
      <p:ext uri="{BB962C8B-B14F-4D97-AF65-F5344CB8AC3E}">
        <p14:creationId xmlns:p14="http://schemas.microsoft.com/office/powerpoint/2010/main" val="718074069"/>
      </p:ext>
    </p:extLst>
  </p:cSld>
</p:sld>
</file>

<file path=ppt/theme/theme1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docProps/app.xml><?xml version="1.0" encoding="utf-8"?>
<ap:Properties xmlns:ap="http://schemas.openxmlformats.org/officeDocument/2006/extended-properties">
  <ap:Application>Walnut Exporter</ap:Application>
  <ap:PresentationFormat>Converted Presentation</ap:PresentationFormat>
  <ap:Slides>0</ap:Slides>
  <ap:Notes>0</ap:Notes>
  <ap:HiddenSlides>0</ap:HiddenSlides>
  <ap:SharedDoc>false</ap:SharedDoc>
  <ap:DocSecurity>0</ap:DocSecurity>
</ap:Properties>
</file>

<file path=docProps/core.xml><?xml version="1.0" encoding="utf-8"?>
<coreProperties xmlns:dc="http://purl.org/dc/elements/1.1/" xmlns:dcterms="http://purl.org/dc/terms/" xmlns:xsi="http://www.w3.org/2001/XMLSchema-instance" xmlns="http://schemas.openxmlformats.org/package/2006/metadata/core-properties">
  <dc:creator>Walnut Exporter</dc:creator>
  <lastModifiedBy>Walnut Exporter</lastModifiedBy>
  <dc:title>Presentation</dc:title>
  <dcterms:created xsi:type="dcterms:W3CDTF">2026-09-07T07:22:08.8000000Z</dcterms:created>
  <dcterms:modified xsi:type="dcterms:W3CDTF">2026-09-07T07:22:08.8000000Z</dcterms:modified>
</coreProperties>
</file>