
<file path=[Content_Types].xml><?xml version="1.0" encoding="utf-8"?>
<Types xmlns="http://schemas.openxmlformats.org/package/2006/content-types">
  <Default Extension="xml" ContentType="application/vnd.openxmlformats-package.core-properties+xml"/>
  <Default Extension="rels" ContentType="application/vnd.openxmlformats-package.relationship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theme/theme1.xml" ContentType="application/vnd.openxmlformats-officedocument.theme+xml"/>
  <Override PartName="/ppt/slideMasters/slideMaster1.xml" ContentType="application/vnd.openxmlformats-officedocument.presentationml.slideMaster+xml"/>
  <Override PartName="/ppt/slideMasters/theme/theme2.xml" ContentType="application/vnd.openxmlformats-officedocument.theme+xml"/>
  <Override PartName="/ppt/slideLayouts/slideLayout1.xml" ContentType="application/vnd.openxmlformats-officedocument.presentationml.slideLayout+xml"/>
  <Override PartName="/ppt/notesMasters/notesMaster1.xml" ContentType="application/vnd.openxmlformats-officedocument.presentationml.notesMaster+xml"/>
  <Override PartName="/ppt/notesMasters/theme/theme3.xml" ContentType="application/vnd.openxmlformats-officedocument.theme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slides/slide1.xml" ContentType="application/vnd.openxmlformats-officedocument.presentationml.slide+xml"/>
  <Override PartName="/ppt/notesSlides/notesSlide1.xml" ContentType="application/vnd.openxmlformats-officedocument.presentationml.notesSlide+xml"/>
  <Override PartName="/ppt/slides/slide2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3.xml" ContentType="application/vnd.openxmlformats-officedocument.presentationml.slide+xml"/>
  <Override PartName="/ppt/notesSlides/notesSlide3.xml" ContentType="application/vnd.openxmlformats-officedocument.presentationml.notesSlide+xml"/>
  <Override PartName="/ppt/slides/slide4.xml" ContentType="application/vnd.openxmlformats-officedocument.presentationml.slide+xml"/>
  <Override PartName="/ppt/slides/charts/chart1.xml" ContentType="application/vnd.openxmlformats-officedocument.drawingml.chart+xml"/>
  <Override PartName="/ppt/notesSlides/notesSlide4.xml" ContentType="application/vnd.openxmlformats-officedocument.presentationml.notesSlide+xml"/>
  <Override PartName="/ppt/slides/slide5.xml" ContentType="application/vnd.openxmlformats-officedocument.presentationml.slide+xml"/>
  <Override PartName="/ppt/notesSlides/notesSlide5.xml" ContentType="application/vnd.openxmlformats-officedocument.presentationml.notesSlide+xml"/>
  <Override PartName="/ppt/slides/slide6.xml" ContentType="application/vnd.openxmlformats-officedocument.presentationml.slide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notesSlides/notesSlide7.xml" ContentType="application/vnd.openxmlformats-officedocument.presentationml.notesSlide+xml"/>
</Types>
</file>

<file path=_rels/.rels>&#65279;<?xml version="1.0" encoding="utf-8"?><Relationships xmlns="http://schemas.openxmlformats.org/package/2006/relationships"><Relationship Type="http://schemas.openxmlformats.org/package/2006/relationships/metadata/core-properties" Target="/docProps/core.xml" Id="R3b1168141a254a63" /><Relationship Type="http://schemas.openxmlformats.org/officeDocument/2006/relationships/extended-properties" Target="/docProps/app.xml" Id="R87c509fb9579462f" /><Relationship Type="http://schemas.openxmlformats.org/officeDocument/2006/relationships/officeDocument" Target="/ppt/presentation.xml" Id="Reac20484cceb4923" /></Relationships>
</file>

<file path=ppt/presentation.xml><?xml version="1.0" encoding="utf-8"?>
<p:presentation xmlns:p="http://schemas.openxmlformats.org/presentationml/2006/main">
  <p:sldMasterIdLst>
    <p:sldMasterId xmlns:r="http://schemas.openxmlformats.org/officeDocument/2006/relationships" id="2147483648" r:id="R7287c42b3bad4544"/>
  </p:sldMasterIdLst>
  <p:notesMasterIdLst>
    <p:notesMasterId xmlns:r="http://schemas.openxmlformats.org/officeDocument/2006/relationships" r:id="Rdf3126c4d3064df1"/>
  </p:notesMasterIdLst>
  <p:sldIdLst>
    <p:sldId xmlns:r="http://schemas.openxmlformats.org/officeDocument/2006/relationships" id="256" r:id="R51bfdfadea8842ba"/>
    <p:sldId xmlns:r="http://schemas.openxmlformats.org/officeDocument/2006/relationships" id="257" r:id="R8862788d2b6f49f9"/>
    <p:sldId xmlns:r="http://schemas.openxmlformats.org/officeDocument/2006/relationships" id="258" r:id="R550dc6e1070e44e7"/>
    <p:sldId xmlns:r="http://schemas.openxmlformats.org/officeDocument/2006/relationships" id="259" r:id="R249712a7160a4a92"/>
    <p:sldId xmlns:r="http://schemas.openxmlformats.org/officeDocument/2006/relationships" id="260" r:id="R761d8f70c7bb40a9"/>
    <p:sldId xmlns:r="http://schemas.openxmlformats.org/officeDocument/2006/relationships" id="261" r:id="Rb971f68ed5754991"/>
    <p:sldId xmlns:r="http://schemas.openxmlformats.org/officeDocument/2006/relationships" id="262" r:id="R285fbe18231d46a3"/>
  </p:sldIdLst>
  <p:sldSz cx="12192000" cy="6858000"/>
  <p:notesSz cx="6858000" cy="9144000"/>
</p:presentation>
</file>

<file path=ppt/presProps.xml><?xml version="1.0" encoding="utf-8"?>
<p:presentationPr xmlns:p="http://schemas.openxmlformats.org/presentationml/2006/main">
  <p:extLst>
    <p:ext xmlns:p14="http://schemas.microsoft.com/office/powerpoint/2010/main" uri="{E76CE94A-603C-4142-B9EB-6D1370010A27}">
      <p14:discardImageEditData val="0"/>
    </p:ext>
    <p:ext xmlns:p14="http://schemas.microsoft.com/office/powerpoint/2010/main" uri="{D31A062A-798A-4329-ABDD-BBA856620510}">
      <p14:defaultImageDpi val="32767"/>
    </p:ext>
    <p:ext xmlns:p15="http://schemas.microsoft.com/office/powerpoint/2012/main" uri="{FD5EFAAD-0ECE-453E-9831-46B23BE46B34}">
      <p15:chartTrackingRefBased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_rels/presentation.xml.rels>&#65279;<?xml version="1.0" encoding="utf-8"?><Relationships xmlns="http://schemas.openxmlformats.org/package/2006/relationships"><Relationship Type="http://schemas.openxmlformats.org/officeDocument/2006/relationships/theme" Target="/ppt/theme/theme1.xml" Id="R01605e5187544956" /><Relationship Type="http://schemas.openxmlformats.org/officeDocument/2006/relationships/slideMaster" Target="/ppt/slideMasters/slideMaster1.xml" Id="R7287c42b3bad4544" /><Relationship Type="http://schemas.openxmlformats.org/officeDocument/2006/relationships/notesMaster" Target="/ppt/notesMasters/notesMaster1.xml" Id="Rdf3126c4d3064df1" /><Relationship Type="http://schemas.openxmlformats.org/officeDocument/2006/relationships/presProps" Target="/ppt/presProps.xml" Id="R421148debc2a4d39" /><Relationship Type="http://schemas.openxmlformats.org/officeDocument/2006/relationships/tableStyles" Target="/ppt/tableStyles.xml" Id="R5e2cc36b55884c51" /><Relationship Type="http://schemas.openxmlformats.org/officeDocument/2006/relationships/slide" Target="/ppt/slides/slide1.xml" Id="R51bfdfadea8842ba" /><Relationship Type="http://schemas.openxmlformats.org/officeDocument/2006/relationships/slide" Target="/ppt/slides/slide2.xml" Id="R8862788d2b6f49f9" /><Relationship Type="http://schemas.openxmlformats.org/officeDocument/2006/relationships/slide" Target="/ppt/slides/slide3.xml" Id="R550dc6e1070e44e7" /><Relationship Type="http://schemas.openxmlformats.org/officeDocument/2006/relationships/slide" Target="/ppt/slides/slide4.xml" Id="R249712a7160a4a92" /><Relationship Type="http://schemas.openxmlformats.org/officeDocument/2006/relationships/slide" Target="/ppt/slides/slide5.xml" Id="R761d8f70c7bb40a9" /><Relationship Type="http://schemas.openxmlformats.org/officeDocument/2006/relationships/slide" Target="/ppt/slides/slide6.xml" Id="Rb971f68ed5754991" /><Relationship Type="http://schemas.openxmlformats.org/officeDocument/2006/relationships/slide" Target="/ppt/slides/slide7.xml" Id="R285fbe18231d46a3" /></Relationships>
</file>

<file path=ppt/notesMasters/_rels/notesMaster1.xml.rels>&#65279;<?xml version="1.0" encoding="utf-8"?><Relationships xmlns="http://schemas.openxmlformats.org/package/2006/relationships"><Relationship Type="http://schemas.openxmlformats.org/officeDocument/2006/relationships/theme" Target="/ppt/notesMasters/theme/theme3.xml" Id="R37aed0d3c3be4865" /></Relationships>
</file>

<file path=ppt/notesMasters/notesMaster1.xml><?xml version="1.0" encoding="utf-8"?>
<p:notesMaster xmlns:p="http://schemas.openxmlformats.org/presentationml/2006/main">
  <p:cSld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Header Placeholder"/>
          <p:cNvSpPr/>
          <p:nvPr>
            <p:ph type="hdr" sz="quarter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3" name="Date Placeholder"/>
          <p:cNvSpPr/>
          <p:nvPr>
            <p:ph type="dt" sz="quarter" idx="1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Image Placeholder"/>
          <p:cNvSpPr/>
          <p:nvPr>
            <p:ph type="sldImg" idx="2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5" name="Notes Placeholder"/>
          <p:cNvSpPr/>
          <p:nvPr>
            <p:ph type="body" sz="quarter" idx="3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6" name="Footer Placeholder"/>
          <p:cNvSpPr/>
          <p:nvPr>
            <p:ph type="ftr" sz="quarter" idx="4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7" name="Slide Number Placeholder"/>
          <p:cNvSpPr/>
          <p:nvPr>
            <p:ph type="sldNum" sz="quarter" idx="5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xmlns:a="http://schemas.openxmlformats.org/drawingml/2006/main" marL="0" algn="l" defTabSz="914400" rtl="0" eaLnBrk="1" latinLnBrk="0" hangingPunct="1">
      <a:defRPr sz="1200" kern="1200"/>
    </a:lvl1pPr>
  </p:notesStyle>
</p:notesMaster>
</file>

<file path=ppt/notesMasters/theme/theme3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notesSlides/_rels/notesSlide1.xml.rels>&#65279;<?xml version="1.0" encoding="utf-8"?><Relationships xmlns="http://schemas.openxmlformats.org/package/2006/relationships"><Relationship Type="http://schemas.openxmlformats.org/officeDocument/2006/relationships/slide" Target="/ppt/slides/slide1.xml" Id="R28f1d700250d4032" /><Relationship Type="http://schemas.openxmlformats.org/officeDocument/2006/relationships/notesMaster" Target="/ppt/notesMasters/notesMaster1.xml" Id="R7a26b64012a84142" /></Relationships>
</file>

<file path=ppt/notesSlides/_rels/notesSlide2.xml.rels>&#65279;<?xml version="1.0" encoding="utf-8"?><Relationships xmlns="http://schemas.openxmlformats.org/package/2006/relationships"><Relationship Type="http://schemas.openxmlformats.org/officeDocument/2006/relationships/slide" Target="/ppt/slides/slide2.xml" Id="Ree3f188444e74805" /><Relationship Type="http://schemas.openxmlformats.org/officeDocument/2006/relationships/notesMaster" Target="/ppt/notesMasters/notesMaster1.xml" Id="R484670c0360a48dc" /></Relationships>
</file>

<file path=ppt/notesSlides/_rels/notesSlide3.xml.rels>&#65279;<?xml version="1.0" encoding="utf-8"?><Relationships xmlns="http://schemas.openxmlformats.org/package/2006/relationships"><Relationship Type="http://schemas.openxmlformats.org/officeDocument/2006/relationships/slide" Target="/ppt/slides/slide3.xml" Id="R43fdbfc3c34d4588" /><Relationship Type="http://schemas.openxmlformats.org/officeDocument/2006/relationships/notesMaster" Target="/ppt/notesMasters/notesMaster1.xml" Id="R38676336c5514ed5" /></Relationships>
</file>

<file path=ppt/notesSlides/_rels/notesSlide4.xml.rels>&#65279;<?xml version="1.0" encoding="utf-8"?><Relationships xmlns="http://schemas.openxmlformats.org/package/2006/relationships"><Relationship Type="http://schemas.openxmlformats.org/officeDocument/2006/relationships/slide" Target="/ppt/slides/slide4.xml" Id="R696930fdeeb94594" /><Relationship Type="http://schemas.openxmlformats.org/officeDocument/2006/relationships/notesMaster" Target="/ppt/notesMasters/notesMaster1.xml" Id="R1a472eeb73be4919" /></Relationships>
</file>

<file path=ppt/notesSlides/_rels/notesSlide5.xml.rels>&#65279;<?xml version="1.0" encoding="utf-8"?><Relationships xmlns="http://schemas.openxmlformats.org/package/2006/relationships"><Relationship Type="http://schemas.openxmlformats.org/officeDocument/2006/relationships/slide" Target="/ppt/slides/slide5.xml" Id="R8dbc92f8fd7c4f9a" /><Relationship Type="http://schemas.openxmlformats.org/officeDocument/2006/relationships/notesMaster" Target="/ppt/notesMasters/notesMaster1.xml" Id="R1c0d7ad129aa4c8b" /></Relationships>
</file>

<file path=ppt/notesSlides/_rels/notesSlide6.xml.rels>&#65279;<?xml version="1.0" encoding="utf-8"?><Relationships xmlns="http://schemas.openxmlformats.org/package/2006/relationships"><Relationship Type="http://schemas.openxmlformats.org/officeDocument/2006/relationships/slide" Target="/ppt/slides/slide6.xml" Id="R72cb6d5c02d24efc" /><Relationship Type="http://schemas.openxmlformats.org/officeDocument/2006/relationships/notesMaster" Target="/ppt/notesMasters/notesMaster1.xml" Id="R652331d14b26473d" /></Relationships>
</file>

<file path=ppt/notesSlides/_rels/notesSlide7.xml.rels>&#65279;<?xml version="1.0" encoding="utf-8"?><Relationships xmlns="http://schemas.openxmlformats.org/package/2006/relationships"><Relationship Type="http://schemas.openxmlformats.org/officeDocument/2006/relationships/slide" Target="/ppt/slides/slide7.xml" Id="R01b3eb0c2fdc4232" /><Relationship Type="http://schemas.openxmlformats.org/officeDocument/2006/relationships/notesMaster" Target="/ppt/notesMasters/notesMaster1.xml" Id="R3abc0380015a44ca" /></Relationships>
</file>

<file path=ppt/notesSlides/notesSlide1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2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3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4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5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6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7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slideLayouts/_rels/slideLayout1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7bbc3715c12f40cd" /></Relationships>
</file>

<file path=ppt/slideLayouts/slideLayout1.xml><?xml version="1.0" encoding="utf-8"?>
<p:sldLayout xmlns:p="http://schemas.openxmlformats.org/presentationml/2006/main" type="title">
  <p:cSld name="Title Slide"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</p:sldLayout>
</file>

<file path=ppt/slideMasters/_rels/slideMaster1.xml.rels>&#65279;<?xml version="1.0" encoding="utf-8"?><Relationships xmlns="http://schemas.openxmlformats.org/package/2006/relationships"><Relationship Type="http://schemas.openxmlformats.org/officeDocument/2006/relationships/theme" Target="/ppt/slideMasters/theme/theme2.xml" Id="R18db79582b564b05" /><Relationship Type="http://schemas.openxmlformats.org/officeDocument/2006/relationships/slideLayout" Target="/ppt/slideLayouts/slideLayout1.xml" Id="Rdd182ab283974a6c" /></Relationships>
</file>

<file path=ppt/slideMasters/slideMaster1.xml><?xml version="1.0" encoding="utf-8"?>
<p:sldMaster xmlns:p="http://schemas.openxmlformats.org/presentationml/2006/main">
  <p:cSld name="Master"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xmlns:r="http://schemas.openxmlformats.org/officeDocument/2006/relationships" id="2147483649" r:id="Rdd182ab283974a6c"/>
  </p:sldLayoutIdLst>
  <p:txStyles>
    <p:titleStyle>
      <a:lvl1pPr xmlns:a="http://schemas.openxmlformats.org/drawingml/2006/main" algn="l">
        <a:lnSpc>
          <a:spcPct val="90000"/>
        </a:lnSpc>
        <a:spcBef>
          <a:spcPts val="0"/>
        </a:spcBef>
        <a:buNone/>
        <a:defRPr sz="4400">
          <a:solidFill>
            <a:schemeClr val="tx1"/>
          </a:solidFill>
          <a:latin typeface="+mj-lt"/>
          <a:ea typeface="+mj-lt"/>
          <a:cs typeface="+mj-lt"/>
        </a:defRPr>
      </a:lvl1pPr>
    </p:titleStyle>
    <p:bodyStyle>
      <a:lvl1pPr xmlns:a="http://schemas.openxmlformats.org/drawingml/2006/main" marL="228600" indent="-228600" algn="l">
        <a:lnSpc>
          <a:spcPct val="90000"/>
        </a:lnSpc>
        <a:spcBef>
          <a:spcPts val="1000"/>
        </a:spcBef>
        <a:buChar char="•"/>
        <a:defRPr sz="2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685800" indent="-228600" algn="l">
        <a:lnSpc>
          <a:spcPct val="90000"/>
        </a:lnSpc>
        <a:spcBef>
          <a:spcPts val="500"/>
        </a:spcBef>
        <a:buChar char="•"/>
        <a:defRPr sz="24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1143000" indent="-228600" algn="l">
        <a:lnSpc>
          <a:spcPct val="90000"/>
        </a:lnSpc>
        <a:spcBef>
          <a:spcPts val="500"/>
        </a:spcBef>
        <a:buChar char="•"/>
        <a:defRPr sz="20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600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20574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5146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9718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4290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886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9pPr>
    </p:bodyStyle>
    <p:otherStyle>
      <a:lvl1pPr xmlns:a="http://schemas.openxmlformats.org/drawingml/2006/main" marL="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457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914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371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18288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2860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743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200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657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9pPr>
    </p:otherStyle>
  </p:txStyles>
</p:sldMaster>
</file>

<file path=ppt/slideMasters/theme/theme2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slides/_rels/slide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e0df483df6ee4b23" /><Relationship Type="http://schemas.openxmlformats.org/officeDocument/2006/relationships/notesSlide" Target="/ppt/notesSlides/notesSlide1.xml" Id="R499d840fe7b14914" /></Relationships>
</file>

<file path=ppt/slides/_rels/slide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47baa6af6279451b" /><Relationship Type="http://schemas.openxmlformats.org/officeDocument/2006/relationships/notesSlide" Target="/ppt/notesSlides/notesSlide2.xml" Id="R52e7462de7e74750" /></Relationships>
</file>

<file path=ppt/slides/_rels/slide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ced8febba44e402e" /><Relationship Type="http://schemas.openxmlformats.org/officeDocument/2006/relationships/notesSlide" Target="/ppt/notesSlides/notesSlide3.xml" Id="R1cb1e2f64e3549e7" /></Relationships>
</file>

<file path=ppt/slides/_rels/slide4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185941be54fc49b0" /><Relationship Type="http://schemas.openxmlformats.org/officeDocument/2006/relationships/chart" Target="/ppt/slides/charts/chart1.xml" Id="Ra6e83f8b42e142ae" /><Relationship Type="http://schemas.openxmlformats.org/officeDocument/2006/relationships/notesSlide" Target="/ppt/notesSlides/notesSlide4.xml" Id="R1a7b397c0af54fc8" /></Relationships>
</file>

<file path=ppt/slides/_rels/slide5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5f8a1d07e7c549fa" /><Relationship Type="http://schemas.openxmlformats.org/officeDocument/2006/relationships/notesSlide" Target="/ppt/notesSlides/notesSlide5.xml" Id="R76177cc540394368" /></Relationships>
</file>

<file path=ppt/slides/_rels/slide6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e7eb09f0f5e3416f" /><Relationship Type="http://schemas.openxmlformats.org/officeDocument/2006/relationships/notesSlide" Target="/ppt/notesSlides/notesSlide6.xml" Id="Rcca0309e3e374ab8" /></Relationships>
</file>

<file path=ppt/slides/_rels/slide7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92ed8113bf294e95" /><Relationship Type="http://schemas.openxmlformats.org/officeDocument/2006/relationships/notesSlide" Target="/ppt/notesSlides/notesSlide7.xml" Id="R6569cf72a48d4183" /></Relationships>
</file>

<file path=ppt/slides/charts/chart1.xml><?xml version="1.0" encoding="utf-8"?>
<c:chartSpace xmlns:c="http://schemas.openxmlformats.org/drawingml/2006/chart">
  <c:lang val="en-US"/>
  <c:chart>
    <c:plotArea>
      <c:barChart>
        <c:barDir val="col"/>
        <c:varyColors val="0"/>
        <c:ser>
          <c:idx val="0"/>
          <c:order val="0"/>
          <c:tx>
            <c:v>المؤشر</c:v>
          </c:tx>
          <c:spPr>
            <a:solidFill xmlns:a="http://schemas.openxmlformats.org/drawingml/2006/main">
              <a:srgbClr val="2D6CDF"/>
            </a:solidFill>
          </c:spPr>
          <c:cat>
            <c:strLit>
              <c:ptCount val="4"/>
              <c:pt idx="0">
                <c:v>A</c:v>
              </c:pt>
              <c:pt idx="1">
                <c:v>B</c:v>
              </c:pt>
              <c:pt idx="2">
                <c:v>C</c:v>
              </c:pt>
              <c:pt idx="3">
                <c:v>D</c:v>
              </c:pt>
            </c:strLit>
          </c:cat>
          <c:val>
            <c:numLit>
              <c:formatCode>General</c:formatCode>
              <c:ptCount val="4"/>
              <c:pt idx="0">
                <c:v>42</c:v>
              </c:pt>
              <c:pt idx="1">
                <c:v>68</c:v>
              </c:pt>
              <c:pt idx="2">
                <c:v>55</c:v>
              </c:pt>
              <c:pt idx="3">
                <c:v>82</c:v>
              </c:pt>
            </c:numLit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  <c:showLeaderLines val="0"/>
        </c:dLbls>
        <c:axId val="48650112"/>
        <c:axId val="48672768"/>
      </c:barChart>
      <c:catAx>
        <c:axId val="48650112"/>
        <c:scaling>
          <c:orientation val="minMax"/>
        </c:scaling>
        <c:delete val="0"/>
        <c:axPos val="b"/>
        <c:numFmt formatCode="General"/>
        <c:majorTickMark val="none"/>
        <c:minorTickMark val="none"/>
        <c:spPr>
          <a:ln xmlns:a="http://schemas.openxmlformats.org/drawingml/2006/main" w="9525">
            <a:solidFill>
              <a:srgbClr val="D4D4D4"/>
            </a:solidFill>
            <a:prstDash val="solid"/>
          </a:ln>
        </c:spPr>
        <c:txPr>
          <a:bodyPr xmlns:a="http://schemas.openxmlformats.org/drawingml/2006/main" anchorCtr="1"/>
          <a:lstStyle xmlns:a="http://schemas.openxmlformats.org/drawingml/2006/main"/>
          <a:p xmlns:a="http://schemas.openxmlformats.org/drawingml/2006/main">
            <a:pPr>
              <a:defRPr>
                <a:solidFill>
                  <a:srgbClr val="666666"/>
                </a:solidFill>
              </a:defRPr>
            </a:pPr>
          </a:p>
        </c:txPr>
        <c:crossAx val="48672768"/>
      </c:catAx>
      <c:valAx>
        <c:axId val="48672768"/>
        <c:scaling>
          <c:orientation val="minMax"/>
        </c:scaling>
        <c:delete val="0"/>
        <c:axPos val="l"/>
        <c:majorGridlines>
          <c:spPr>
            <a:ln xmlns:a="http://schemas.openxmlformats.org/drawingml/2006/main" w="9525">
              <a:solidFill>
                <a:srgbClr val="D7E1EE"/>
              </a:solidFill>
              <a:prstDash val="solid"/>
            </a:ln>
          </c:spPr>
        </c:majorGridlines>
        <c:numFmt formatCode="General"/>
        <c:majorTickMark val="none"/>
        <c:minorTickMark val="none"/>
        <c:spPr>
          <a:ln xmlns:a="http://schemas.openxmlformats.org/drawingml/2006/main" w="9525">
            <a:solidFill>
              <a:srgbClr val="D4D4D4"/>
            </a:solidFill>
            <a:prstDash val="solid"/>
          </a:ln>
        </c:spPr>
        <c:txPr>
          <a:bodyPr xmlns:a="http://schemas.openxmlformats.org/drawingml/2006/main" anchorCtr="1"/>
          <a:lstStyle xmlns:a="http://schemas.openxmlformats.org/drawingml/2006/main"/>
          <a:p xmlns:a="http://schemas.openxmlformats.org/drawingml/2006/main">
            <a:pPr>
              <a:defRPr>
                <a:solidFill>
                  <a:srgbClr val="666666"/>
                </a:solidFill>
              </a:defRPr>
            </a:pPr>
          </a:p>
        </c:txPr>
        <c:crossAx val="48650112"/>
        <c:crossBetween val="between"/>
      </c:valAx>
    </c:plotArea>
    <c:plotVisOnly val="1"/>
  </c:chart>
</c:chartSpace>
</file>

<file path=ppt/slides/slide1.xml><?xml version="1.0" encoding="utf-8"?>
<p:sld xmlns:p="http://schemas.openxmlformats.org/presentationml/2006/main">
  <p:cSld>
    <p:bg>
      <p:bgPr>
        <a:solidFill xmlns:a="http://schemas.openxmlformats.org/drawingml/2006/main">
          <a:srgbClr val="12355B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907D3D05-90E8-4E38-A7B8-AA936502EBE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7145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A6A6"/>
          </a:solidFill>
          <a:ln xmlns:a="http://schemas.openxmlformats.org/drawingml/2006/main" w="0">
            <a:solidFill>
              <a:srgbClr val="00A6A6"/>
            </a:solidFill>
            <a:prstDash val="solid"/>
          </a:ln>
        </p:spPr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A251829A-24A0-4C71-AE0E-22F3ACF182E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666750"/>
            <a:ext cx="60960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8CC8FF"/>
                </a:solidFill>
              </a:defRPr>
            </a:pPr>
            <a:r>
              <a:rPr sz="1050" b="1">
                <a:solidFill>
                  <a:srgbClr val="8CC8FF"/>
                </a:solidFill>
              </a:rPr>
              <a:t>عرض تقديمي قابل للتعديل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9EB5B104-26AD-43F1-BEB1-0728C530A79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1714500"/>
            <a:ext cx="9906000" cy="1809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3450" b="1">
                <a:solidFill>
                  <a:srgbClr val="FFFFFF"/>
                </a:solidFill>
              </a:defRPr>
            </a:pPr>
            <a:r>
              <a:rPr sz="3450" b="1">
                <a:solidFill>
                  <a:srgbClr val="FFFFFF"/>
                </a:solidFill>
              </a:rPr>
              <a:t>عرض مؤتمر</a:t>
            </a:r>
          </a:p>
        </p:txBody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29C3333D-AEBD-4859-AC14-3E6CA947474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3714750"/>
            <a:ext cx="9906000" cy="809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575" b="0">
                <a:solidFill>
                  <a:srgbClr val="D8E7F8"/>
                </a:solidFill>
              </a:defRPr>
            </a:pPr>
            <a:r>
              <a:rPr sz="1575" b="0">
                <a:solidFill>
                  <a:srgbClr val="D8E7F8"/>
                </a:solidFill>
              </a:rPr>
              <a:t>هيكل عملي لاتخاذ قرارات واضحة وتواصل مهني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93C7E547-4C43-4696-B544-8C6B625AC78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5905500"/>
            <a:ext cx="40005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200" b="1">
                <a:solidFill>
                  <a:srgbClr val="FFFFFF"/>
                </a:solidFill>
              </a:defRPr>
            </a:pPr>
            <a:r>
              <a:rPr sz="1200" b="1">
                <a:solidFill>
                  <a:srgbClr val="FFFFFF"/>
                </a:solidFill>
              </a:rPr>
              <a:t>OFFICE TEMPLATES HUB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9E0FFA66-82DA-487E-B4D7-CEFCA225242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715500" y="5143500"/>
            <a:ext cx="1619250" cy="1047750"/>
          </a:xfrm>
          <a:prstGeom xmlns:a="http://schemas.openxmlformats.org/drawingml/2006/main" prst="roundRect">
            <a:avLst>
              <a:gd name="adj" fmla="val 14545"/>
            </a:avLst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99C49D49-3A94-4FF4-A895-405B5E38021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858375" y="5400675"/>
            <a:ext cx="1333500" cy="571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100%</a:t>
            </a:r>
          </a:p>
          <a:p xmlns:a="http://schemas.openxmlformats.org/drawingml/2006/main">
            <a:pPr algn="ctr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EDITABLE</a:t>
            </a:r>
          </a:p>
        </p:txBody>
      </p:sp>
    </p:spTree>
    <p:extLst>
      <p:ext uri="{BB962C8B-B14F-4D97-AF65-F5344CB8AC3E}">
        <p14:creationId xmlns:p14="http://schemas.microsoft.com/office/powerpoint/2010/main" val="1305544460"/>
      </p:ext>
    </p:extLst>
  </p:cSld>
</p:sld>
</file>

<file path=ppt/slides/slide2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28269D44-75A8-46F9-A922-436A13D406C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الملخص التنفيذي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F462183C-549A-4E88-A23E-152BFAFF785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02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3FD03094-93EF-48DA-A970-A923E55CC00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1EBFA8EE-80C2-4611-94A7-FBE308B9D9B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قالب مجاني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AA2EAA34-0DAE-4BB3-8BB0-5BCACCB2456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381125"/>
            <a:ext cx="1066800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500" b="0">
                <a:solidFill>
                  <a:srgbClr val="5F6B7A"/>
                </a:solidFill>
              </a:defRPr>
            </a:pPr>
            <a:r>
              <a:rPr sz="1500" b="0">
                <a:solidFill>
                  <a:srgbClr val="5F6B7A"/>
                </a:solidFill>
              </a:rPr>
              <a:t>استبدل المحتوى التجريبي بمعلوماتك. جميع النصوص والمخططات والأشكال قابلة للتعديل.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41D342FD-A067-483A-B406-1469B2F409D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2286000"/>
            <a:ext cx="3333750" cy="2476500"/>
          </a:xfrm>
          <a:prstGeom xmlns:a="http://schemas.openxmlformats.org/drawingml/2006/main" prst="roundRect">
            <a:avLst>
              <a:gd name="adj" fmla="val 4615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CD1EE3C7-4C8F-45DD-B5EB-BE82AAA83AA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33450" y="2571750"/>
            <a:ext cx="2762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>
                <a:solidFill>
                  <a:srgbClr val="2D6CDF"/>
                </a:solidFill>
              </a:defRPr>
            </a:pPr>
            <a:r>
              <a:rPr sz="1650" b="1">
                <a:solidFill>
                  <a:srgbClr val="2D6CDF"/>
                </a:solidFill>
              </a:rPr>
              <a:t>السياق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4D25DAA6-E17D-4909-AA8C-27933A1260F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33450" y="3190875"/>
            <a:ext cx="276225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350" b="0">
                <a:solidFill>
                  <a:srgbClr val="172033"/>
                </a:solidFill>
              </a:defRPr>
            </a:pPr>
            <a:r>
              <a:rPr sz="1350" b="0">
                <a:solidFill>
                  <a:srgbClr val="172033"/>
                </a:solidFill>
              </a:rPr>
              <a:t>أضف الوضع الحالي والفئة المستهدفة وسبب هذا العرض.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5FAD8E30-8138-451C-8CB6-DDA0C26463D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86250" y="2286000"/>
            <a:ext cx="3333750" cy="2476500"/>
          </a:xfrm>
          <a:prstGeom xmlns:a="http://schemas.openxmlformats.org/drawingml/2006/main" prst="roundRect">
            <a:avLst>
              <a:gd name="adj" fmla="val 4615"/>
            </a:avLst>
          </a:prstGeom>
          <a:solidFill xmlns:a="http://schemas.openxmlformats.org/drawingml/2006/main">
            <a:srgbClr val="EAF2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8A3981C3-48D2-4280-87DC-09389FCF6B6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33900" y="2571750"/>
            <a:ext cx="2762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>
                <a:solidFill>
                  <a:srgbClr val="2D6CDF"/>
                </a:solidFill>
              </a:defRPr>
            </a:pPr>
            <a:r>
              <a:rPr sz="1650" b="1">
                <a:solidFill>
                  <a:srgbClr val="2D6CDF"/>
                </a:solidFill>
              </a:rPr>
              <a:t>الهدف الرئيسي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33BBB773-13DF-4DA8-B217-189D3DC1958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33900" y="3190875"/>
            <a:ext cx="276225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350" b="0">
                <a:solidFill>
                  <a:srgbClr val="172033"/>
                </a:solidFill>
              </a:defRPr>
            </a:pPr>
            <a:r>
              <a:rPr sz="1350" b="0">
                <a:solidFill>
                  <a:srgbClr val="172033"/>
                </a:solidFill>
              </a:rPr>
              <a:t>حدّد النتيجة التي ينبغي أن يحققها هذا العرض.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FE6987F0-2D75-4575-89D1-B1EA75F86E9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86700" y="2286000"/>
            <a:ext cx="3333750" cy="2476500"/>
          </a:xfrm>
          <a:prstGeom xmlns:a="http://schemas.openxmlformats.org/drawingml/2006/main" prst="roundRect">
            <a:avLst>
              <a:gd name="adj" fmla="val 4615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6822F72D-49F1-42C1-A344-989FF848127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34350" y="2571750"/>
            <a:ext cx="2762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>
                <a:solidFill>
                  <a:srgbClr val="2D6CDF"/>
                </a:solidFill>
              </a:defRPr>
            </a:pPr>
            <a:r>
              <a:rPr sz="1650" b="1">
                <a:solidFill>
                  <a:srgbClr val="2D6CDF"/>
                </a:solidFill>
              </a:rPr>
              <a:t>القرار المطلوب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204D4A76-FCBB-4326-B8EB-16B74C52326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34350" y="3190875"/>
            <a:ext cx="276225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350" b="0">
                <a:solidFill>
                  <a:srgbClr val="172033"/>
                </a:solidFill>
              </a:defRPr>
            </a:pPr>
            <a:r>
              <a:rPr sz="1350" b="0">
                <a:solidFill>
                  <a:srgbClr val="172033"/>
                </a:solidFill>
              </a:rPr>
              <a:t>وضّح الاعتماد أو الاختيار أو الالتزام المطلوب.</a:t>
            </a:r>
          </a:p>
        </p:txBody>
      </p:sp>
    </p:spTree>
    <p:extLst>
      <p:ext uri="{BB962C8B-B14F-4D97-AF65-F5344CB8AC3E}">
        <p14:creationId xmlns:p14="http://schemas.microsoft.com/office/powerpoint/2010/main" val="1208150122"/>
      </p:ext>
    </p:extLst>
  </p:cSld>
</p:sld>
</file>

<file path=ppt/slides/slide3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80D0C4E5-3364-43E3-9C14-E73F228510B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الأهداف ومقاييس النجاح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DA416B63-29A6-436F-BA88-8A027798560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03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849079BC-183C-417F-9163-F909C8A27B2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2361DEEE-6BB9-4C19-A77B-5C4B92BF6C8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قالب مجاني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C9164D8E-DE05-47D0-BEC6-2D1FB49729B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1619250"/>
            <a:ext cx="714375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2550" b="1">
                <a:solidFill>
                  <a:srgbClr val="00A6A6"/>
                </a:solidFill>
              </a:defRPr>
            </a:pPr>
            <a:r>
              <a:rPr sz="2550" b="1">
                <a:solidFill>
                  <a:srgbClr val="00A6A6"/>
                </a:solidFill>
              </a:rPr>
              <a:t>01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47A0EE73-6797-4515-B20F-5E3A4928DE9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1619250"/>
            <a:ext cx="34290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800" b="1">
                <a:solidFill>
                  <a:srgbClr val="12355B"/>
                </a:solidFill>
              </a:defRPr>
            </a:pPr>
            <a:r>
              <a:rPr sz="1800" b="1">
                <a:solidFill>
                  <a:srgbClr val="12355B"/>
                </a:solidFill>
              </a:rPr>
              <a:t>الهدف الرئيسي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6DAEDAB2-7E42-41DD-8D87-7A6C37E8584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2047875"/>
            <a:ext cx="4095750" cy="428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350" b="0">
                <a:solidFill>
                  <a:srgbClr val="5F6B7A"/>
                </a:solidFill>
              </a:defRPr>
            </a:pPr>
            <a:r>
              <a:rPr sz="1350" b="0">
                <a:solidFill>
                  <a:srgbClr val="5F6B7A"/>
                </a:solidFill>
              </a:rPr>
              <a:t>نتيجة محددة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DBD91F03-7C81-4B84-B826-FDC3FAF4316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1809750"/>
            <a:ext cx="4000500" cy="171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A804F40B-2246-4EA5-8900-9341460895F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3000375"/>
            <a:ext cx="714375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2550" b="1">
                <a:solidFill>
                  <a:srgbClr val="00A6A6"/>
                </a:solidFill>
              </a:defRPr>
            </a:pPr>
            <a:r>
              <a:rPr sz="2550" b="1">
                <a:solidFill>
                  <a:srgbClr val="00A6A6"/>
                </a:solidFill>
              </a:rPr>
              <a:t>02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CDE8F9D1-AD60-4BD8-AD81-E95E8AC45A0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3000375"/>
            <a:ext cx="34290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800" b="1">
                <a:solidFill>
                  <a:srgbClr val="12355B"/>
                </a:solidFill>
              </a:defRPr>
            </a:pPr>
            <a:r>
              <a:rPr sz="1800" b="1">
                <a:solidFill>
                  <a:srgbClr val="12355B"/>
                </a:solidFill>
              </a:rPr>
              <a:t>مقياس النجاح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8B3F1943-576B-42EE-B2E8-8E2DBD3273B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3429000"/>
            <a:ext cx="4095750" cy="428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350" b="0">
                <a:solidFill>
                  <a:srgbClr val="5F6B7A"/>
                </a:solidFill>
              </a:defRPr>
            </a:pPr>
            <a:r>
              <a:rPr sz="1350" b="0">
                <a:solidFill>
                  <a:srgbClr val="5F6B7A"/>
                </a:solidFill>
              </a:rPr>
              <a:t>طريقة قياس التقدم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3DC73B8D-7D82-4386-84D3-D97ABB9093D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3190875"/>
            <a:ext cx="4000500" cy="171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A6A6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6BF319A6-E7FD-4E29-84C2-8EAAE498EF9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4381500"/>
            <a:ext cx="714375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2550" b="1">
                <a:solidFill>
                  <a:srgbClr val="00A6A6"/>
                </a:solidFill>
              </a:defRPr>
            </a:pPr>
            <a:r>
              <a:rPr sz="2550" b="1">
                <a:solidFill>
                  <a:srgbClr val="00A6A6"/>
                </a:solidFill>
              </a:rPr>
              <a:t>03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E1F8871C-4624-436C-84B9-29967B8064E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4381500"/>
            <a:ext cx="34290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800" b="1">
                <a:solidFill>
                  <a:srgbClr val="12355B"/>
                </a:solidFill>
              </a:defRPr>
            </a:pPr>
            <a:r>
              <a:rPr sz="1800" b="1">
                <a:solidFill>
                  <a:srgbClr val="12355B"/>
                </a:solidFill>
              </a:rPr>
              <a:t>المسؤول</a:t>
            </a:r>
          </a:p>
        </p:txBody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ADA23D16-AEF6-4291-B9FC-174F84ED510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4810125"/>
            <a:ext cx="4095750" cy="428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350" b="0">
                <a:solidFill>
                  <a:srgbClr val="5F6B7A"/>
                </a:solidFill>
              </a:defRPr>
            </a:pPr>
            <a:r>
              <a:rPr sz="1350" b="0">
                <a:solidFill>
                  <a:srgbClr val="5F6B7A"/>
                </a:solidFill>
              </a:rPr>
              <a:t>الجهة المسؤولة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3F949975-3E4E-460D-94E8-4CC362C753C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4572000"/>
            <a:ext cx="4000500" cy="171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47A00"/>
          </a:solidFill>
          <a:ln xmlns:a="http://schemas.openxmlformats.org/drawingml/2006/main" w="0">
            <a:noFill/>
            <a:prstDash val="solid"/>
          </a:ln>
        </p:spPr>
      </p:sp>
    </p:spTree>
    <p:extLst>
      <p:ext uri="{BB962C8B-B14F-4D97-AF65-F5344CB8AC3E}">
        <p14:creationId xmlns:p14="http://schemas.microsoft.com/office/powerpoint/2010/main" val="1824971985"/>
      </p:ext>
    </p:extLst>
  </p:cSld>
</p:sld>
</file>

<file path=ppt/slides/slide4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E104C59A-A3D7-45BF-A7D0-76FA0469798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الأدلة والرؤى الرئيسية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45CC4C3B-5FCA-4A69-B750-E25DB42668A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04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A3AE50BF-E05B-4090-81C7-F73FC0E0219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7DA4163A-A443-4D70-BB34-F81ABC8E26B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قالب مجاني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E1E14130-8983-42D7-828C-780541AF0AA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428750"/>
            <a:ext cx="37147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800" b="1">
                <a:solidFill>
                  <a:srgbClr val="2D6CDF"/>
                </a:solidFill>
              </a:defRPr>
            </a:pPr>
            <a:r>
              <a:rPr sz="1800" b="1">
                <a:solidFill>
                  <a:srgbClr val="2D6CDF"/>
                </a:solidFill>
              </a:rPr>
              <a:t>الرؤية الرئيسية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EFC37EF1-1703-406C-91D6-D0DDE8D930E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952625"/>
            <a:ext cx="4191000" cy="1428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0">
                <a:solidFill>
                  <a:srgbClr val="172033"/>
                </a:solidFill>
              </a:defRPr>
            </a:pPr>
            <a:r>
              <a:rPr sz="1650" b="0">
                <a:solidFill>
                  <a:srgbClr val="172033"/>
                </a:solidFill>
              </a:rPr>
              <a:t>لخّص أهم الأدلة واشرح سبب أهميتها.</a:t>
            </a:r>
          </a:p>
        </p:txBody>
      </p:sp>
      <p:graphicFrame>
        <p:nvGraphicFramePr>
          <p:cNvPr id="15" name="Chart"/>
          <p:cNvGraphicFramePr/>
          <p:nvPr/>
        </p:nvGraphicFramePr>
        <p:xfrm>
          <a:off xmlns:a="http://schemas.openxmlformats.org/drawingml/2006/main" x="5524500" y="1571625"/>
          <a:ext xmlns:a="http://schemas.openxmlformats.org/drawingml/2006/main" cx="5524500" cy="34290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a6e83f8b42e142ae"/>
          </a:graphicData>
        </a:graphic>
      </p:graphicFrame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87715514-D388-408D-B2CB-3C2FAB848C7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24500" y="5191125"/>
            <a:ext cx="55245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125" b="0">
                <a:solidFill>
                  <a:srgbClr val="5F6B7A"/>
                </a:solidFill>
              </a:defRPr>
            </a:pPr>
            <a:r>
              <a:rPr sz="1125" b="0">
                <a:solidFill>
                  <a:srgbClr val="5F6B7A"/>
                </a:solidFill>
              </a:rPr>
              <a:t>استبدل القيم التجريبية ببيانات موثوقة.</a:t>
            </a:r>
          </a:p>
        </p:txBody>
      </p:sp>
    </p:spTree>
    <p:extLst>
      <p:ext uri="{BB962C8B-B14F-4D97-AF65-F5344CB8AC3E}">
        <p14:creationId xmlns:p14="http://schemas.microsoft.com/office/powerpoint/2010/main" val="2012658085"/>
      </p:ext>
    </p:extLst>
  </p:cSld>
</p:sld>
</file>

<file path=ppt/slides/slide5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C82590F0-69EC-4320-A3F4-8506D3DF906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المنهج والجدول الزمني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D6D48A90-5EDB-42DD-8E7A-72E48BD6CB9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05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1EE86423-A4CE-4103-BD69-7C86E2A5130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96B6F7D5-C1F0-4A49-AE57-9FE49C3690F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قالب مجاني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249FA791-DB1B-47C3-98BF-FBD532EFA4E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333625" y="2724150"/>
            <a:ext cx="123825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7E1EE"/>
          </a:solidFill>
          <a:ln xmlns:a="http://schemas.openxmlformats.org/drawingml/2006/main" w="0">
            <a:solidFill>
              <a:srgbClr val="D7E1EE"/>
            </a:solidFill>
            <a:prstDash val="solid"/>
          </a:ln>
        </p:spPr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C28277C1-5FB4-41BF-8BD6-85AE8963BF4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52500" y="2143125"/>
            <a:ext cx="14287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A3AE8FFE-55B0-4D24-86FA-F298FE90E6F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428750" y="2333625"/>
            <a:ext cx="476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100" b="1">
                <a:solidFill>
                  <a:srgbClr val="2D6CDF"/>
                </a:solidFill>
              </a:defRPr>
            </a:pPr>
            <a:r>
              <a:rPr sz="2100" b="1">
                <a:solidFill>
                  <a:srgbClr val="2D6CDF"/>
                </a:solidFill>
              </a:rPr>
              <a:t>1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26B291AD-7E2D-4F10-8D9B-DDE7907A07D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9625" y="3667125"/>
            <a:ext cx="171450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350" b="1">
                <a:solidFill>
                  <a:srgbClr val="12355B"/>
                </a:solidFill>
              </a:defRPr>
            </a:pPr>
            <a:r>
              <a:rPr sz="1350" b="1">
                <a:solidFill>
                  <a:srgbClr val="12355B"/>
                </a:solidFill>
              </a:rPr>
              <a:t>السياق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BE0F255A-DE83-482B-B67A-01B26F93B60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905375" y="2724150"/>
            <a:ext cx="123825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7E1EE"/>
          </a:solidFill>
          <a:ln xmlns:a="http://schemas.openxmlformats.org/drawingml/2006/main" w="0">
            <a:solidFill>
              <a:srgbClr val="D7E1EE"/>
            </a:solidFill>
            <a:prstDash val="solid"/>
          </a:ln>
        </p:spPr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ED255D8D-407E-4205-BB53-5C5915045A2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524250" y="2143125"/>
            <a:ext cx="14287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F2C3B528-3B0D-46C2-AA8E-BDD224C905D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0" y="2333625"/>
            <a:ext cx="476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100" b="1">
                <a:solidFill>
                  <a:srgbClr val="2D6CDF"/>
                </a:solidFill>
              </a:defRPr>
            </a:pPr>
            <a:r>
              <a:rPr sz="2100" b="1">
                <a:solidFill>
                  <a:srgbClr val="2D6CDF"/>
                </a:solidFill>
              </a:rPr>
              <a:t>2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FD211C78-FA92-4698-97A4-77E18A5B952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381375" y="3667125"/>
            <a:ext cx="171450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350" b="1">
                <a:solidFill>
                  <a:srgbClr val="12355B"/>
                </a:solidFill>
              </a:defRPr>
            </a:pPr>
            <a:r>
              <a:rPr sz="1350" b="1">
                <a:solidFill>
                  <a:srgbClr val="12355B"/>
                </a:solidFill>
              </a:rPr>
              <a:t>الأهداف ومقاييس النجاح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9B6401F7-C7B2-4E7B-AD9D-9843538CA4C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477125" y="2724150"/>
            <a:ext cx="123825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7E1EE"/>
          </a:solidFill>
          <a:ln xmlns:a="http://schemas.openxmlformats.org/drawingml/2006/main" w="0">
            <a:solidFill>
              <a:srgbClr val="D7E1EE"/>
            </a:solidFill>
            <a:prstDash val="solid"/>
          </a:ln>
        </p:spPr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420B3F0F-8207-4660-909D-FD497A46AFA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0" y="2143125"/>
            <a:ext cx="14287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AE442B2C-9F50-43EF-9F9F-349BABA9625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572250" y="2333625"/>
            <a:ext cx="476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100" b="1">
                <a:solidFill>
                  <a:srgbClr val="2D6CDF"/>
                </a:solidFill>
              </a:defRPr>
            </a:pPr>
            <a:r>
              <a:rPr sz="2100" b="1">
                <a:solidFill>
                  <a:srgbClr val="2D6CDF"/>
                </a:solidFill>
              </a:rPr>
              <a:t>3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98865772-8E1C-4988-9824-7C00C2D1938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953125" y="3667125"/>
            <a:ext cx="171450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350" b="1">
                <a:solidFill>
                  <a:srgbClr val="12355B"/>
                </a:solidFill>
              </a:defRPr>
            </a:pPr>
            <a:r>
              <a:rPr sz="1350" b="1">
                <a:solidFill>
                  <a:srgbClr val="12355B"/>
                </a:solidFill>
              </a:rPr>
              <a:t>خطة العمل</a:t>
            </a:r>
          </a:p>
        </p:txBody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6D69BF36-EBBC-4DE3-9318-E03525D7BC8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667750" y="2143125"/>
            <a:ext cx="14287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2D6CD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732D77F5-72DF-4A6E-85B7-3FB805D4A07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144000" y="2333625"/>
            <a:ext cx="476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100" b="1">
                <a:solidFill>
                  <a:srgbClr val="FFFFFF"/>
                </a:solidFill>
              </a:defRPr>
            </a:pPr>
            <a:r>
              <a:rPr sz="2100" b="1">
                <a:solidFill>
                  <a:srgbClr val="FFFFFF"/>
                </a:solidFill>
              </a:rPr>
              <a:t>4</a:t>
            </a:r>
          </a:p>
        </p:txBody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D4819706-3B72-477C-A1F3-DAC55B78B3A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24875" y="3667125"/>
            <a:ext cx="171450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350" b="1">
                <a:solidFill>
                  <a:srgbClr val="12355B"/>
                </a:solidFill>
              </a:defRPr>
            </a:pPr>
            <a:r>
              <a:rPr sz="1350" b="1">
                <a:solidFill>
                  <a:srgbClr val="12355B"/>
                </a:solidFill>
              </a:rPr>
              <a:t>القرارات والخطوات التالية</a:t>
            </a:r>
          </a:p>
        </p:txBody>
      </p:sp>
    </p:spTree>
    <p:extLst>
      <p:ext uri="{BB962C8B-B14F-4D97-AF65-F5344CB8AC3E}">
        <p14:creationId xmlns:p14="http://schemas.microsoft.com/office/powerpoint/2010/main" val="1572089228"/>
      </p:ext>
    </p:extLst>
  </p:cSld>
</p:sld>
</file>

<file path=ppt/slides/slide6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1" name="">
            <a:extLst xmlns:a="http://schemas.openxmlformats.org/drawingml/2006/main">
              <a:ext uri="{FF2B5EF4-FFF2-40B4-BE49-F238E27FC236}">
                <a16:creationId xmlns:a16="http://schemas.microsoft.com/office/drawing/2014/main" id="{72D53B72-EC7D-4463-A4FB-7CF7DC95EEF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المخاطر والاستجابات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F7D6054D-7E55-4008-8711-8BC5D6D565C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06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7C7250EA-BC77-4D67-9FFD-2DDFCE79FBF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EF670A41-9BA5-4972-8366-5AD299E3B3A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قالب مجاني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E0B6642F-C832-42C4-8384-939CF97E744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" y="1571625"/>
            <a:ext cx="285750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350" b="1">
                <a:solidFill>
                  <a:srgbClr val="FFFFFF"/>
                </a:solidFill>
              </a:defRPr>
            </a:pPr>
            <a:r>
              <a:rPr sz="1350" b="1">
                <a:solidFill>
                  <a:srgbClr val="FFFFFF"/>
                </a:solidFill>
              </a:rPr>
              <a:t>Risk / issue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6665890E-4ABF-4F55-88D2-5C72C0B9867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810000" y="1571625"/>
            <a:ext cx="219075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350" b="1">
                <a:solidFill>
                  <a:srgbClr val="FFFFFF"/>
                </a:solidFill>
              </a:defRPr>
            </a:pPr>
            <a:r>
              <a:rPr sz="1350" b="1">
                <a:solidFill>
                  <a:srgbClr val="FFFFFF"/>
                </a:solidFill>
              </a:rPr>
              <a:t>Impact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1AC51562-F04D-4236-B74E-95E7B9B4503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0" y="1571625"/>
            <a:ext cx="476250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350" b="1">
                <a:solidFill>
                  <a:srgbClr val="FFFFFF"/>
                </a:solidFill>
              </a:defRPr>
            </a:pPr>
            <a:r>
              <a:rPr sz="1350" b="1">
                <a:solidFill>
                  <a:srgbClr val="FFFFFF"/>
                </a:solidFill>
              </a:rPr>
              <a:t>Response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E8D07A5A-E654-4181-9774-4E091D57DA5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428750"/>
            <a:ext cx="10572750" cy="6191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2355B"/>
          </a:solidFill>
          <a:ln xmlns:a="http://schemas.openxmlformats.org/drawingml/2006/main" w="0">
            <a:solidFill>
              <a:srgbClr val="12355B"/>
            </a:solidFill>
            <a:prstDash val="solid"/>
          </a:ln>
        </p:spPr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2CA2B53A-4342-425B-B0FD-11A48DDDB88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2143125"/>
            <a:ext cx="10572750" cy="876300"/>
          </a:xfrm>
          <a:prstGeom xmlns:a="http://schemas.openxmlformats.org/drawingml/2006/main" prst="roundRect">
            <a:avLst>
              <a:gd name="adj" fmla="val 6522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993902BD-B28D-4FFA-B443-A946D20498E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2381250"/>
            <a:ext cx="271462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خطر أو قيد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198A56ED-D165-4A27-AF56-A095E74CDA6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905250" y="2381250"/>
            <a:ext cx="2000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الأثر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6A273C7D-2460-4F12-BA7C-923713176C9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0" y="2381250"/>
            <a:ext cx="4667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الاستجابة والمسؤول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9E731C0A-BDEB-47E2-AED4-5B5917DF660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3238500"/>
            <a:ext cx="10572750" cy="876300"/>
          </a:xfrm>
          <a:prstGeom xmlns:a="http://schemas.openxmlformats.org/drawingml/2006/main" prst="roundRect">
            <a:avLst>
              <a:gd name="adj" fmla="val 6522"/>
            </a:avLst>
          </a:prstGeom>
          <a:solidFill xmlns:a="http://schemas.openxmlformats.org/drawingml/2006/main">
            <a:srgbClr val="F2F6FB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7A5EE231-92BF-4284-8624-0ACF8F78734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3476625"/>
            <a:ext cx="271462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اعتماد خارجي</a:t>
            </a:r>
          </a:p>
        </p:txBody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5470F0BC-0F27-4859-802E-E39EB782CF9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905250" y="3476625"/>
            <a:ext cx="2000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الأثر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C6061FB3-D361-406D-8CD8-210F433C51E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0" y="3476625"/>
            <a:ext cx="4667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الاستجابة والمسؤول</a:t>
            </a:r>
          </a:p>
        </p:txBody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163114E2-5077-47E3-8110-C30F642ECD7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333875"/>
            <a:ext cx="10572750" cy="876300"/>
          </a:xfrm>
          <a:prstGeom xmlns:a="http://schemas.openxmlformats.org/drawingml/2006/main" prst="roundRect">
            <a:avLst>
              <a:gd name="adj" fmla="val 6522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51A4C87F-2860-49BF-8FBE-823E921485E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4572000"/>
            <a:ext cx="271462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افتراض</a:t>
            </a:r>
          </a:p>
        </p:txBody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D7703698-75EB-41D8-85DA-4468A69180E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905250" y="4572000"/>
            <a:ext cx="2000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الأثر</a:t>
            </a:r>
          </a:p>
        </p:txBody>
      </p:sp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9EB0F0B9-44B2-4101-94A4-926550B5631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0" y="4572000"/>
            <a:ext cx="4667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إجراء التحقق</a:t>
            </a:r>
          </a:p>
        </p:txBody>
      </p:sp>
    </p:spTree>
    <p:extLst>
      <p:ext uri="{BB962C8B-B14F-4D97-AF65-F5344CB8AC3E}">
        <p14:creationId xmlns:p14="http://schemas.microsoft.com/office/powerpoint/2010/main" val="1497545189"/>
      </p:ext>
    </p:extLst>
  </p:cSld>
</p:sld>
</file>

<file path=ppt/slides/slide7.xml><?xml version="1.0" encoding="utf-8"?>
<p:sld xmlns:p="http://schemas.openxmlformats.org/presentationml/2006/main">
  <p:cSld>
    <p:bg>
      <p:bgPr>
        <a:solidFill xmlns:a="http://schemas.openxmlformats.org/drawingml/2006/main">
          <a:srgbClr val="12355B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0CA03AC9-1502-44D0-8D87-F0D9E08A604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666750"/>
            <a:ext cx="9334500" cy="571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3000" b="1">
                <a:solidFill>
                  <a:srgbClr val="FFFFFF"/>
                </a:solidFill>
              </a:defRPr>
            </a:pPr>
            <a:r>
              <a:rPr sz="3000" b="1">
                <a:solidFill>
                  <a:srgbClr val="FFFFFF"/>
                </a:solidFill>
              </a:rPr>
              <a:t>القرارات والخطوات التالية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622E1FFB-5480-4B7F-9FB4-A6832A3AB15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1666875"/>
            <a:ext cx="40005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800" b="1">
                <a:solidFill>
                  <a:srgbClr val="8CC8FF"/>
                </a:solidFill>
              </a:defRPr>
            </a:pPr>
            <a:r>
              <a:rPr sz="1800" b="1">
                <a:solidFill>
                  <a:srgbClr val="8CC8FF"/>
                </a:solidFill>
              </a:rPr>
              <a:t>القرار المطلوب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F6717ECF-EFD7-4634-8568-2E4F6B61A38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2190750"/>
            <a:ext cx="6477000" cy="666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875" b="0">
                <a:solidFill>
                  <a:srgbClr val="FFFFFF"/>
                </a:solidFill>
              </a:defRPr>
            </a:pPr>
            <a:r>
              <a:rPr sz="1875" b="0">
                <a:solidFill>
                  <a:srgbClr val="FFFFFF"/>
                </a:solidFill>
              </a:rPr>
              <a:t>اكتب القرار أو الاعتماد المطلوب بدقة.</a:t>
            </a:r>
          </a:p>
        </p:txBody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FD3959A2-114A-4389-A799-499CBF29CBB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3667125"/>
            <a:ext cx="31432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2D6CDF"/>
          </a:solidFill>
          <a:ln xmlns:a="http://schemas.openxmlformats.org/drawingml/2006/main" w="9525">
            <a:solidFill>
              <a:srgbClr val="2D6CDF"/>
            </a:solidFill>
            <a:prstDash val="solid"/>
          </a:ln>
        </p:spPr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B7F6FD14-28AE-401F-BFBE-FB369C5A29A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52500" y="3905250"/>
            <a:ext cx="26670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350" b="1">
                <a:solidFill>
                  <a:srgbClr val="BBD8F4"/>
                </a:solidFill>
              </a:defRPr>
            </a:pPr>
            <a:r>
              <a:rPr sz="1350" b="1">
                <a:solidFill>
                  <a:srgbClr val="BBD8F4"/>
                </a:solidFill>
              </a:rPr>
              <a:t>الإجراء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CB1D8784-D771-4839-9716-4DE6FC1DB6C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52500" y="4352925"/>
            <a:ext cx="266700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الإجراء التالي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0B5FCB03-5766-4725-81E6-93DC357AD4A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152900" y="3667125"/>
            <a:ext cx="31432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1A4774"/>
          </a:solidFill>
          <a:ln xmlns:a="http://schemas.openxmlformats.org/drawingml/2006/main" w="9525">
            <a:solidFill>
              <a:srgbClr val="32628E"/>
            </a:solidFill>
            <a:prstDash val="solid"/>
          </a:ln>
        </p:spPr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E65E727B-13E2-40FD-B31F-5C6E1EB79EC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381500" y="3905250"/>
            <a:ext cx="26670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350" b="1">
                <a:solidFill>
                  <a:srgbClr val="BBD8F4"/>
                </a:solidFill>
              </a:defRPr>
            </a:pPr>
            <a:r>
              <a:rPr sz="1350" b="1">
                <a:solidFill>
                  <a:srgbClr val="BBD8F4"/>
                </a:solidFill>
              </a:rPr>
              <a:t>المسؤول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0DCF662D-6EE2-4F4E-8EA6-4E2C6072F8E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381500" y="4352925"/>
            <a:ext cx="266700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الاسم أو الدور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EACC5ECD-769F-4C68-A5FD-8FC68A55A97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581900" y="3667125"/>
            <a:ext cx="31432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1A4774"/>
          </a:solidFill>
          <a:ln xmlns:a="http://schemas.openxmlformats.org/drawingml/2006/main" w="9525">
            <a:solidFill>
              <a:srgbClr val="32628E"/>
            </a:solidFill>
            <a:prstDash val="solid"/>
          </a:ln>
        </p:spPr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2EA14BB7-7F7B-4C98-A1DE-8AC2271646B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10500" y="3905250"/>
            <a:ext cx="26670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350" b="1">
                <a:solidFill>
                  <a:srgbClr val="BBD8F4"/>
                </a:solidFill>
              </a:defRPr>
            </a:pPr>
            <a:r>
              <a:rPr sz="1350" b="1">
                <a:solidFill>
                  <a:srgbClr val="BBD8F4"/>
                </a:solidFill>
              </a:rPr>
              <a:t>تاريخ الاستحقاق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FFBA274A-AD37-4DFA-89F5-9D36A57A130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10500" y="4352925"/>
            <a:ext cx="266700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السنة-الشهر-اليوم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A6469D39-0AFE-4577-891C-7C366FA22EC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5953125"/>
            <a:ext cx="457200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350" b="1">
                <a:solidFill>
                  <a:srgbClr val="FFFFFF"/>
                </a:solidFill>
              </a:defRPr>
            </a:pPr>
            <a:r>
              <a:rPr sz="1350" b="1">
                <a:solidFill>
                  <a:srgbClr val="FFFFFF"/>
                </a:solidFill>
              </a:rPr>
              <a:t>جاهز للعرض</a:t>
            </a:r>
          </a:p>
        </p:txBody>
      </p:sp>
    </p:spTree>
    <p:extLst>
      <p:ext uri="{BB962C8B-B14F-4D97-AF65-F5344CB8AC3E}">
        <p14:creationId xmlns:p14="http://schemas.microsoft.com/office/powerpoint/2010/main" val="403889465"/>
      </p:ext>
    </p:extLst>
  </p:cSld>
</p:sld>
</file>

<file path=ppt/theme/theme1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docProps/app.xml><?xml version="1.0" encoding="utf-8"?>
<ap:Properties xmlns:ap="http://schemas.openxmlformats.org/officeDocument/2006/extended-properties">
  <ap:Application>Walnut Exporter</ap:Application>
  <ap:PresentationFormat>Converted Presentation</ap:PresentationFormat>
  <ap:Slides>0</ap:Slides>
  <ap:Notes>0</ap:Notes>
  <ap:HiddenSlides>0</ap:HiddenSlides>
  <ap:SharedDoc>false</ap:SharedDoc>
  <ap:DocSecurity>0</ap:DocSecurity>
</ap:Properties>
</file>

<file path=docProps/core.xml><?xml version="1.0" encoding="utf-8"?>
<coreProperties xmlns:dc="http://purl.org/dc/elements/1.1/" xmlns:dcterms="http://purl.org/dc/terms/" xmlns:xsi="http://www.w3.org/2001/XMLSchema-instance" xmlns="http://schemas.openxmlformats.org/package/2006/metadata/core-properties">
  <dc:creator>Walnut Exporter</dc:creator>
  <lastModifiedBy>Walnut Exporter</lastModifiedBy>
  <dc:title>Presentation</dc:title>
  <dcterms:created xsi:type="dcterms:W3CDTF">2026-09-07T07:22:08.0600000Z</dcterms:created>
  <dcterms:modified xsi:type="dcterms:W3CDTF">2026-09-07T07:22:08.0600000Z</dcterms:modified>
</coreProperties>
</file>